
<file path=[Content_Types].xml><?xml version="1.0" encoding="utf-8"?>
<Types xmlns="http://schemas.openxmlformats.org/package/2006/content-types">
  <Default Extension="svg" ContentType="image/svg+xml"/>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Montserrat Classic" panose="020B0604020202020204" charset="0"/>
      <p:regular r:id="rId21"/>
    </p:embeddedFont>
    <p:embeddedFont>
      <p:font typeface="Montserrat Light" panose="020B0604020202020204" charset="0"/>
      <p:regular r:id="rId22"/>
    </p:embeddedFont>
    <p:embeddedFont>
      <p:font typeface="Montserrat Classic Bold" panose="020B0604020202020204" charset="0"/>
      <p:regular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2" d="100"/>
          <a:sy n="52" d="100"/>
        </p:scale>
        <p:origin x="-58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Sally– introduction to the workshop – purpose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Sally – introduce activity </a:t>
            </a:r>
          </a:p>
          <a:p>
            <a:pPr lvl="0"/>
            <a:endParaRPr lang="en-US"/>
          </a:p>
          <a:p>
            <a:pPr lvl="0"/>
            <a:r>
              <a:rPr lang="en-US"/>
              <a:t>Play videos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Sally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Angela</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WHO evaluating implementation of marketing recommendations. Overall shows that in Europe policies and regulations frequently apply to pre-digital media only, younger children, narrow definitions, strong opposition and scrutiny from private sector, weak self-regulatory schemes.</a:t>
            </a:r>
          </a:p>
          <a:p>
            <a:pPr lvl="0"/>
            <a:r>
              <a:rPr lang="en-US"/>
              <a:t>Angela </a:t>
            </a:r>
          </a:p>
          <a:p>
            <a:pPr lvl="0"/>
            <a:r>
              <a:rPr lang="en-US"/>
              <a:t>Set of recommendations provided: government action, marketing to cover other commercial communications, reduce both exposure of children to marketing and the power of such marketing, comprehensive approach, monitoring and enforcement required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Angela </a:t>
            </a:r>
          </a:p>
          <a:p>
            <a:pPr lvl="0"/>
            <a:r>
              <a:rPr lang="en-US"/>
              <a:t>Handouts: Copies of code, how to guide </a:t>
            </a:r>
          </a:p>
          <a:p>
            <a:pPr lvl="0"/>
            <a:r>
              <a:rPr lang="en-US"/>
              <a:t>One copy of the FBCS guide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18</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Sally – introduction to the research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Angela</a:t>
            </a:r>
          </a:p>
          <a:p>
            <a:pPr lvl="0"/>
            <a:r>
              <a:rPr lang="en-US"/>
              <a:t>Self-regulatory- what we have now</a:t>
            </a:r>
          </a:p>
          <a:p>
            <a:pPr lvl="0"/>
            <a:r>
              <a:rPr lang="en-US"/>
              <a:t>One of the key pieces of work we want to do is encourage complaints to the ASA- numbers are powerful- more complaints shows that the system isnt working, and we can gather more information about the industry arguments. Self-regulatory system- a set of codes. When complaints are received they are reviewed by the complaints board The ASCB is a nine member board, with five public members and four industry members.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This Code does not apply to product packaging, bona fide news, reviews, editorial and broadcast programmes</a:t>
            </a:r>
          </a:p>
          <a:p>
            <a:pPr lvl="0"/>
            <a:endParaRPr lang="en-US"/>
          </a:p>
          <a:p>
            <a:pPr lvl="0"/>
            <a:r>
              <a:rPr lang="en-US"/>
              <a:t>Lack of restrictions where children and yong people gather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Angela </a:t>
            </a:r>
          </a:p>
          <a:p>
            <a:pPr lvl="0"/>
            <a:r>
              <a:rPr lang="en-US"/>
              <a:t>In interpreting the Code, emphasis will be placed on compliance with both the principles and the spirit and intention of the Code. The Rules are examples, by no means exhaustive, of how the Principles are to be interpreted and applied. It is possible for advertising to be in breach of one or more of the Principles in the Code without being in breach of a specific Rule. The Complaints Board will have regard to all relevant matters, including the overall impression conveyed, the context and target market.</a:t>
            </a:r>
          </a:p>
          <a:p>
            <a:pPr lvl="0"/>
            <a:r>
              <a:rPr lang="en-US"/>
              <a:t>protect children pursuant to the UNCROC  “the best interests of the child shall be a primary consideration”, “appropriate Rules for the protection of the child from information and material injurious to his or her well-being.”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Angela</a:t>
            </a:r>
          </a:p>
          <a:p>
            <a:pPr lvl="0"/>
            <a:r>
              <a:rPr lang="en-US"/>
              <a:t>broadcast media,  digital media, print advertisements, billboard or outdoor advertisements</a:t>
            </a:r>
          </a:p>
          <a:p>
            <a:pPr lvl="0"/>
            <a:r>
              <a:rPr lang="en-US"/>
              <a:t>Definition ofAdvertisement“Advertising andAdvertisement(s)” means any message, the content of which is controlled directly or indirectly by the advertiser, expressed in any language and communicated in any medium with the intent to influence the choice, opinion or behaviour of those to whom it isaddressed.</a:t>
            </a:r>
          </a:p>
          <a:p>
            <a:pPr lvl="0"/>
            <a:r>
              <a:rPr lang="en-US"/>
              <a:t>In interpreting the Code, emphasis will be placed on compliance with both the principles and the spirit and intention of the Code.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Occassional </a:t>
            </a:r>
          </a:p>
          <a:p>
            <a:pPr lvl="0"/>
            <a:r>
              <a:rPr lang="en-US"/>
              <a:t>Sometime</a:t>
            </a:r>
          </a:p>
          <a:p>
            <a:pPr lvl="0"/>
            <a:r>
              <a:rPr lang="en-US"/>
              <a:t>Everyday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Angela </a:t>
            </a:r>
          </a:p>
          <a:p>
            <a:pPr lvl="0"/>
            <a:r>
              <a:rPr lang="en-US"/>
              <a:t>is determined by the context of the advertisement and the relationship between the following three criteria</a:t>
            </a:r>
          </a:p>
          <a:p>
            <a:pPr lvl="0"/>
            <a:endParaRPr lang="en-US"/>
          </a:p>
          <a:p>
            <a:pPr lvl="0"/>
            <a:r>
              <a:rPr lang="en-US"/>
              <a:t>Product, presentation, placement</a:t>
            </a:r>
          </a:p>
          <a:p>
            <a:pPr lvl="0"/>
            <a:endParaRPr lang="en-US"/>
          </a:p>
          <a:p>
            <a:pPr lvl="0"/>
            <a:r>
              <a:rPr lang="en-US"/>
              <a:t>Significant proportion- 25% of the expected audience. </a:t>
            </a:r>
          </a:p>
          <a:p>
            <a:pPr lvl="0"/>
            <a:r>
              <a:rPr lang="en-US"/>
              <a:t>Child viewing time zones - 4-6pm . 3.  Content with significant appeal to children such as programmes, artists, playlists, video, movies, and magazines. 4.  Locations where children gather (e.g. schools, school grounds, pre-school centres, playgrounds, family and child clinics and paediatric services and during any children’s sporting and cultural events)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Sally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svg"/><Relationship Id="rId7" Type="http://schemas.openxmlformats.org/officeDocument/2006/relationships/image" Target="../media/image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2.svg"/><Relationship Id="rId4" Type="http://schemas.openxmlformats.org/officeDocument/2006/relationships/image" Target="../media/image1.sv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svg"/><Relationship Id="rId7" Type="http://schemas.openxmlformats.org/officeDocument/2006/relationships/image" Target="../media/image19.png"/><Relationship Id="rId2"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5.svg"/><Relationship Id="rId4" Type="http://schemas.openxmlformats.org/officeDocument/2006/relationships/image" Target="../media/image18.jpe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sv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5.sv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2.svg"/><Relationship Id="rId4" Type="http://schemas.openxmlformats.org/officeDocument/2006/relationships/image" Target="../media/image1.sv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svg"/><Relationship Id="rId5" Type="http://schemas.openxmlformats.org/officeDocument/2006/relationships/image" Target="../media/image1.sv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svg"/></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svg"/><Relationship Id="rId4" Type="http://schemas.openxmlformats.org/officeDocument/2006/relationships/image" Target="../media/image1.sv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sv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27.png"/><Relationship Id="rId5" Type="http://schemas.openxmlformats.org/officeDocument/2006/relationships/image" Target="../media/image2.svg"/><Relationship Id="rId10" Type="http://schemas.openxmlformats.org/officeDocument/2006/relationships/image" Target="../media/image26.png"/><Relationship Id="rId4" Type="http://schemas.openxmlformats.org/officeDocument/2006/relationships/image" Target="../media/image1.sv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1.svg"/><Relationship Id="rId3" Type="http://schemas.openxmlformats.org/officeDocument/2006/relationships/image" Target="../media/image2.svg"/><Relationship Id="rId7" Type="http://schemas.openxmlformats.org/officeDocument/2006/relationships/image" Target="../media/image1.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10.sv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sv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2.svg"/><Relationship Id="rId4" Type="http://schemas.openxmlformats.org/officeDocument/2006/relationships/image" Target="../media/image1.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svg"/><Relationship Id="rId7" Type="http://schemas.openxmlformats.org/officeDocument/2006/relationships/image" Target="../media/image7.pn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sv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2.svg"/><Relationship Id="rId4" Type="http://schemas.openxmlformats.org/officeDocument/2006/relationships/image" Target="../media/image1.svg"/></Relationships>
</file>

<file path=ppt/slides/_rels/slide5.xml.rels><?xml version="1.0" encoding="UTF-8" standalone="yes"?>
<Relationships xmlns="http://schemas.openxmlformats.org/package/2006/relationships"><Relationship Id="rId8" Type="http://schemas.openxmlformats.org/officeDocument/2006/relationships/image" Target="../media/image1.svg"/><Relationship Id="rId3" Type="http://schemas.openxmlformats.org/officeDocument/2006/relationships/image" Target="../media/image2.svg"/><Relationship Id="rId7" Type="http://schemas.openxmlformats.org/officeDocument/2006/relationships/image" Target="../media/image1.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3.jpeg"/><Relationship Id="rId5" Type="http://schemas.openxmlformats.org/officeDocument/2006/relationships/image" Target="../media/image10.svg"/><Relationship Id="rId10" Type="http://schemas.openxmlformats.org/officeDocument/2006/relationships/image" Target="../media/image12.jpeg"/><Relationship Id="rId4" Type="http://schemas.openxmlformats.org/officeDocument/2006/relationships/image" Target="../media/image2.sv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svg"/><Relationship Id="rId7"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2.svg"/><Relationship Id="rId4" Type="http://schemas.openxmlformats.org/officeDocument/2006/relationships/image" Target="../media/image1.sv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svg"/><Relationship Id="rId5" Type="http://schemas.openxmlformats.org/officeDocument/2006/relationships/image" Target="../media/image2.sv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6.sv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svg"/><Relationship Id="rId5" Type="http://schemas.openxmlformats.org/officeDocument/2006/relationships/image" Target="../media/image1.sv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grpSp>
        <p:nvGrpSpPr>
          <p:cNvPr id="2" name="Group 2"/>
          <p:cNvGrpSpPr/>
          <p:nvPr/>
        </p:nvGrpSpPr>
        <p:grpSpPr>
          <a:xfrm>
            <a:off x="-1435610" y="-710392"/>
            <a:ext cx="2863298" cy="3526756"/>
            <a:chOff x="0" y="0"/>
            <a:chExt cx="3817730" cy="4702341"/>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76239" y="0"/>
              <a:ext cx="3041491" cy="304149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6634" y="1978269"/>
              <a:ext cx="2730706" cy="2717438"/>
            </a:xfrm>
            <a:prstGeom prst="rect">
              <a:avLst/>
            </a:prstGeom>
          </p:spPr>
        </p:pic>
      </p:grpSp>
      <p:grpSp>
        <p:nvGrpSpPr>
          <p:cNvPr id="5" name="Group 5"/>
          <p:cNvGrpSpPr/>
          <p:nvPr/>
        </p:nvGrpSpPr>
        <p:grpSpPr>
          <a:xfrm>
            <a:off x="17333013" y="4621595"/>
            <a:ext cx="2512538" cy="3824816"/>
            <a:chOff x="0" y="0"/>
            <a:chExt cx="3350051" cy="5099755"/>
          </a:xfrm>
        </p:grpSpPr>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0"/>
              <a:ext cx="2730706" cy="2717438"/>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8560" y="2058264"/>
              <a:ext cx="3041491" cy="3041491"/>
            </a:xfrm>
            <a:prstGeom prst="rect">
              <a:avLst/>
            </a:prstGeom>
          </p:spPr>
        </p:pic>
      </p:grpSp>
      <p:grpSp>
        <p:nvGrpSpPr>
          <p:cNvPr id="8" name="Group 8"/>
          <p:cNvGrpSpPr/>
          <p:nvPr/>
        </p:nvGrpSpPr>
        <p:grpSpPr>
          <a:xfrm>
            <a:off x="2380970" y="1488370"/>
            <a:ext cx="13526060" cy="8239329"/>
            <a:chOff x="0" y="0"/>
            <a:chExt cx="18034746" cy="10985772"/>
          </a:xfrm>
        </p:grpSpPr>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700000">
              <a:off x="8779729" y="1706590"/>
              <a:ext cx="475288" cy="475288"/>
            </a:xfrm>
            <a:prstGeom prst="rect">
              <a:avLst/>
            </a:prstGeom>
          </p:spPr>
        </p:pic>
        <p:sp>
          <p:nvSpPr>
            <p:cNvPr id="10" name="AutoShape 10"/>
            <p:cNvSpPr/>
            <p:nvPr/>
          </p:nvSpPr>
          <p:spPr>
            <a:xfrm>
              <a:off x="2092710" y="1888381"/>
              <a:ext cx="5665511" cy="134346"/>
            </a:xfrm>
            <a:prstGeom prst="rect">
              <a:avLst/>
            </a:prstGeom>
            <a:solidFill>
              <a:srgbClr val="38B6FF"/>
            </a:solidFill>
          </p:spPr>
        </p:sp>
        <p:sp>
          <p:nvSpPr>
            <p:cNvPr id="11" name="AutoShape 11"/>
            <p:cNvSpPr/>
            <p:nvPr/>
          </p:nvSpPr>
          <p:spPr>
            <a:xfrm>
              <a:off x="10276525" y="1888381"/>
              <a:ext cx="5665511" cy="134346"/>
            </a:xfrm>
            <a:prstGeom prst="rect">
              <a:avLst/>
            </a:prstGeom>
            <a:solidFill>
              <a:srgbClr val="38B6FF"/>
            </a:solidFill>
          </p:spPr>
        </p:sp>
        <p:sp>
          <p:nvSpPr>
            <p:cNvPr id="12" name="TextBox 12"/>
            <p:cNvSpPr txBox="1"/>
            <p:nvPr/>
          </p:nvSpPr>
          <p:spPr>
            <a:xfrm>
              <a:off x="0" y="9695875"/>
              <a:ext cx="18034746" cy="1289897"/>
            </a:xfrm>
            <a:prstGeom prst="rect">
              <a:avLst/>
            </a:prstGeom>
          </p:spPr>
          <p:txBody>
            <a:bodyPr lIns="0" tIns="0" rIns="0" bIns="0" rtlCol="0" anchor="t">
              <a:spAutoFit/>
            </a:bodyPr>
            <a:lstStyle/>
            <a:p>
              <a:pPr algn="ctr">
                <a:lnSpc>
                  <a:spcPts val="3919"/>
                </a:lnSpc>
              </a:pPr>
              <a:r>
                <a:rPr lang="en-US" sz="2800" spc="140">
                  <a:solidFill>
                    <a:srgbClr val="4B3230"/>
                  </a:solidFill>
                  <a:latin typeface="Montserrat Classic"/>
                </a:rPr>
                <a:t>Analysing unhealthy food and drink advertising to children and young people</a:t>
              </a:r>
            </a:p>
          </p:txBody>
        </p:sp>
        <p:sp>
          <p:nvSpPr>
            <p:cNvPr id="13" name="TextBox 13"/>
            <p:cNvSpPr txBox="1"/>
            <p:nvPr/>
          </p:nvSpPr>
          <p:spPr>
            <a:xfrm>
              <a:off x="0" y="-28575"/>
              <a:ext cx="18034746" cy="668655"/>
            </a:xfrm>
            <a:prstGeom prst="rect">
              <a:avLst/>
            </a:prstGeom>
          </p:spPr>
          <p:txBody>
            <a:bodyPr lIns="0" tIns="0" rIns="0" bIns="0" rtlCol="0" anchor="t">
              <a:spAutoFit/>
            </a:bodyPr>
            <a:lstStyle/>
            <a:p>
              <a:pPr algn="ctr">
                <a:lnSpc>
                  <a:spcPts val="4095"/>
                </a:lnSpc>
              </a:pPr>
              <a:endParaRPr/>
            </a:p>
          </p:txBody>
        </p:sp>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700000">
              <a:off x="8779729" y="8330715"/>
              <a:ext cx="475288" cy="475288"/>
            </a:xfrm>
            <a:prstGeom prst="rect">
              <a:avLst/>
            </a:prstGeom>
          </p:spPr>
        </p:pic>
        <p:sp>
          <p:nvSpPr>
            <p:cNvPr id="15" name="AutoShape 15"/>
            <p:cNvSpPr/>
            <p:nvPr/>
          </p:nvSpPr>
          <p:spPr>
            <a:xfrm>
              <a:off x="2092710" y="8512506"/>
              <a:ext cx="5665511" cy="134346"/>
            </a:xfrm>
            <a:prstGeom prst="rect">
              <a:avLst/>
            </a:prstGeom>
            <a:solidFill>
              <a:srgbClr val="38B6FF"/>
            </a:solidFill>
          </p:spPr>
        </p:sp>
        <p:sp>
          <p:nvSpPr>
            <p:cNvPr id="16" name="AutoShape 16"/>
            <p:cNvSpPr/>
            <p:nvPr/>
          </p:nvSpPr>
          <p:spPr>
            <a:xfrm>
              <a:off x="10276525" y="8512506"/>
              <a:ext cx="5665511" cy="134346"/>
            </a:xfrm>
            <a:prstGeom prst="rect">
              <a:avLst/>
            </a:prstGeom>
            <a:solidFill>
              <a:srgbClr val="38B6FF"/>
            </a:solidFill>
          </p:spPr>
        </p:sp>
      </p:grpSp>
      <p:pic>
        <p:nvPicPr>
          <p:cNvPr id="17" name="Picture 17"/>
          <p:cNvPicPr>
            <a:picLocks noChangeAspect="1"/>
          </p:cNvPicPr>
          <p:nvPr/>
        </p:nvPicPr>
        <p:blipFill>
          <a:blip r:embed="rId9"/>
          <a:srcRect/>
          <a:stretch>
            <a:fillRect/>
          </a:stretch>
        </p:blipFill>
        <p:spPr>
          <a:xfrm>
            <a:off x="5876898" y="0"/>
            <a:ext cx="6534205" cy="2497717"/>
          </a:xfrm>
          <a:prstGeom prst="rect">
            <a:avLst/>
          </a:prstGeom>
        </p:spPr>
      </p:pic>
      <p:sp>
        <p:nvSpPr>
          <p:cNvPr id="18" name="TextBox 18"/>
          <p:cNvSpPr txBox="1"/>
          <p:nvPr/>
        </p:nvSpPr>
        <p:spPr>
          <a:xfrm>
            <a:off x="3434027" y="3505113"/>
            <a:ext cx="11140757" cy="3657600"/>
          </a:xfrm>
          <a:prstGeom prst="rect">
            <a:avLst/>
          </a:prstGeom>
        </p:spPr>
        <p:txBody>
          <a:bodyPr lIns="0" tIns="0" rIns="0" bIns="0" rtlCol="0" anchor="t">
            <a:spAutoFit/>
          </a:bodyPr>
          <a:lstStyle/>
          <a:p>
            <a:pPr algn="ctr">
              <a:lnSpc>
                <a:spcPts val="5759"/>
              </a:lnSpc>
              <a:spcBef>
                <a:spcPct val="0"/>
              </a:spcBef>
            </a:pPr>
            <a:r>
              <a:rPr lang="en-US" sz="4800" spc="336">
                <a:solidFill>
                  <a:srgbClr val="FF66C4"/>
                </a:solidFill>
                <a:latin typeface="Montserrat Classic Bold"/>
              </a:rPr>
              <a:t>THINKING CRITICALLY ABOUT UNHEALTHY FOOD AND DRINK MARKETING AND THE WELLBEING OF CHILDREN AND YOUNG PEOPLE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sp>
        <p:nvSpPr>
          <p:cNvPr id="2" name="AutoShape 2"/>
          <p:cNvSpPr/>
          <p:nvPr/>
        </p:nvSpPr>
        <p:spPr>
          <a:xfrm>
            <a:off x="-990600" y="-733425"/>
            <a:ext cx="8826891" cy="11753850"/>
          </a:xfrm>
          <a:prstGeom prst="rect">
            <a:avLst/>
          </a:prstGeom>
          <a:solidFill>
            <a:srgbClr val="EF86A6"/>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793309" y="3748644"/>
            <a:ext cx="2281118" cy="2281118"/>
          </a:xfrm>
          <a:prstGeom prst="rect">
            <a:avLst/>
          </a:prstGeom>
        </p:spPr>
      </p:pic>
      <p:pic>
        <p:nvPicPr>
          <p:cNvPr id="4" name="Picture 4"/>
          <p:cNvPicPr>
            <a:picLocks noChangeAspect="1"/>
          </p:cNvPicPr>
          <p:nvPr/>
        </p:nvPicPr>
        <p:blipFill>
          <a:blip r:embed="rId4"/>
          <a:srcRect l="22937" t="21606" r="1331"/>
          <a:stretch>
            <a:fillRect/>
          </a:stretch>
        </p:blipFill>
        <p:spPr>
          <a:xfrm>
            <a:off x="-593059" y="4889203"/>
            <a:ext cx="8429350" cy="5813520"/>
          </a:xfrm>
          <a:prstGeom prst="rect">
            <a:avLst/>
          </a:prstGeom>
        </p:spPr>
      </p:pic>
      <p:sp>
        <p:nvSpPr>
          <p:cNvPr id="5" name="TextBox 5"/>
          <p:cNvSpPr txBox="1"/>
          <p:nvPr/>
        </p:nvSpPr>
        <p:spPr>
          <a:xfrm>
            <a:off x="1028700" y="794263"/>
            <a:ext cx="6131387" cy="2295525"/>
          </a:xfrm>
          <a:prstGeom prst="rect">
            <a:avLst/>
          </a:prstGeom>
        </p:spPr>
        <p:txBody>
          <a:bodyPr lIns="0" tIns="0" rIns="0" bIns="0" rtlCol="0" anchor="t">
            <a:spAutoFit/>
          </a:bodyPr>
          <a:lstStyle/>
          <a:p>
            <a:pPr algn="l">
              <a:lnSpc>
                <a:spcPts val="9000"/>
              </a:lnSpc>
            </a:pPr>
            <a:r>
              <a:rPr lang="en-US" sz="7500">
                <a:solidFill>
                  <a:srgbClr val="F8F8EE"/>
                </a:solidFill>
                <a:latin typeface="Montserrat Classic Bold"/>
              </a:rPr>
              <a:t>What Sets Us Apart?</a:t>
            </a:r>
          </a:p>
        </p:txBody>
      </p:sp>
      <p:grpSp>
        <p:nvGrpSpPr>
          <p:cNvPr id="6" name="Group 6"/>
          <p:cNvGrpSpPr/>
          <p:nvPr/>
        </p:nvGrpSpPr>
        <p:grpSpPr>
          <a:xfrm>
            <a:off x="8400500" y="1409441"/>
            <a:ext cx="9411043" cy="7894836"/>
            <a:chOff x="0" y="0"/>
            <a:chExt cx="12548057" cy="10526448"/>
          </a:xfrm>
        </p:grpSpPr>
        <p:sp>
          <p:nvSpPr>
            <p:cNvPr id="7" name="TextBox 7"/>
            <p:cNvSpPr txBox="1"/>
            <p:nvPr/>
          </p:nvSpPr>
          <p:spPr>
            <a:xfrm>
              <a:off x="11393" y="-9525"/>
              <a:ext cx="12534535" cy="741009"/>
            </a:xfrm>
            <a:prstGeom prst="rect">
              <a:avLst/>
            </a:prstGeom>
          </p:spPr>
          <p:txBody>
            <a:bodyPr lIns="0" tIns="0" rIns="0" bIns="0" rtlCol="0" anchor="t">
              <a:spAutoFit/>
            </a:bodyPr>
            <a:lstStyle/>
            <a:p>
              <a:pPr algn="l">
                <a:lnSpc>
                  <a:spcPts val="4319"/>
                </a:lnSpc>
              </a:pPr>
              <a:r>
                <a:rPr lang="en-US" sz="3599" spc="251">
                  <a:solidFill>
                    <a:srgbClr val="FF66C4"/>
                  </a:solidFill>
                  <a:latin typeface="Montserrat Classic"/>
                </a:rPr>
                <a:t>CRITERIA</a:t>
              </a:r>
            </a:p>
          </p:txBody>
        </p:sp>
        <p:sp>
          <p:nvSpPr>
            <p:cNvPr id="8" name="TextBox 8"/>
            <p:cNvSpPr txBox="1"/>
            <p:nvPr/>
          </p:nvSpPr>
          <p:spPr>
            <a:xfrm>
              <a:off x="0" y="913128"/>
              <a:ext cx="12548057" cy="6738909"/>
            </a:xfrm>
            <a:prstGeom prst="rect">
              <a:avLst/>
            </a:prstGeom>
          </p:spPr>
          <p:txBody>
            <a:bodyPr lIns="0" tIns="0" rIns="0" bIns="0" rtlCol="0" anchor="t">
              <a:spAutoFit/>
            </a:bodyPr>
            <a:lstStyle/>
            <a:p>
              <a:pPr marL="561340" lvl="1" indent="-280670">
                <a:lnSpc>
                  <a:spcPts val="3639"/>
                </a:lnSpc>
                <a:buFont typeface="Arial"/>
                <a:buChar char="•"/>
              </a:pPr>
              <a:r>
                <a:rPr lang="en-US" sz="2599" spc="51">
                  <a:solidFill>
                    <a:srgbClr val="4B3230"/>
                  </a:solidFill>
                  <a:latin typeface="Montserrat Light"/>
                </a:rPr>
                <a:t>Advertising must not provide an unrealistic sense of body image or promote an unhealthy lifestyle.</a:t>
              </a:r>
            </a:p>
            <a:p>
              <a:pPr marL="561340" lvl="1" indent="-280670">
                <a:lnSpc>
                  <a:spcPts val="3639"/>
                </a:lnSpc>
                <a:buFont typeface="Arial"/>
                <a:buChar char="•"/>
              </a:pPr>
              <a:r>
                <a:rPr lang="en-US" sz="2599" spc="51">
                  <a:solidFill>
                    <a:srgbClr val="4B3230"/>
                  </a:solidFill>
                  <a:latin typeface="Montserrat Light"/>
                </a:rPr>
                <a:t>Popular characters and celebrities must not be used irresponsibly in ads for occasional foods.</a:t>
              </a:r>
            </a:p>
            <a:p>
              <a:pPr marL="561340" lvl="1" indent="-280670" algn="l">
                <a:lnSpc>
                  <a:spcPts val="3639"/>
                </a:lnSpc>
                <a:buFont typeface="Arial"/>
                <a:buChar char="•"/>
              </a:pPr>
              <a:r>
                <a:rPr lang="en-US" sz="2599" spc="51">
                  <a:solidFill>
                    <a:srgbClr val="4B3230"/>
                  </a:solidFill>
                  <a:latin typeface="Montserrat Light"/>
                </a:rPr>
                <a:t>Occasional food/beverage ads must not target children</a:t>
              </a:r>
            </a:p>
            <a:p>
              <a:pPr marL="561340" lvl="1" indent="-280670" algn="l">
                <a:lnSpc>
                  <a:spcPts val="3639"/>
                </a:lnSpc>
                <a:buFont typeface="Arial"/>
                <a:buChar char="•"/>
              </a:pPr>
              <a:r>
                <a:rPr lang="en-US" sz="2599" spc="51">
                  <a:solidFill>
                    <a:srgbClr val="4B3230"/>
                  </a:solidFill>
                  <a:latin typeface="Montserrat Light"/>
                </a:rPr>
                <a:t>Ads must show appropriate food portion size for age and for one eating occasion</a:t>
              </a:r>
            </a:p>
            <a:p>
              <a:pPr marL="561340" lvl="1" indent="-280670" algn="l">
                <a:lnSpc>
                  <a:spcPts val="3639"/>
                </a:lnSpc>
                <a:buFont typeface="Arial"/>
                <a:buChar char="•"/>
              </a:pPr>
              <a:r>
                <a:rPr lang="en-US" sz="2599" spc="51">
                  <a:solidFill>
                    <a:srgbClr val="4B3230"/>
                  </a:solidFill>
                  <a:latin typeface="Montserrat Light"/>
                </a:rPr>
                <a:t>Ads must not encourage acting promptly to purchase or buying excessive amounts</a:t>
              </a:r>
            </a:p>
            <a:p>
              <a:pPr algn="l">
                <a:lnSpc>
                  <a:spcPts val="3639"/>
                </a:lnSpc>
              </a:pPr>
              <a:endParaRPr lang="en-US" sz="2599" spc="51">
                <a:solidFill>
                  <a:srgbClr val="4B3230"/>
                </a:solidFill>
                <a:latin typeface="Montserrat Light"/>
              </a:endParaRPr>
            </a:p>
          </p:txBody>
        </p:sp>
        <p:sp>
          <p:nvSpPr>
            <p:cNvPr id="9" name="TextBox 9"/>
            <p:cNvSpPr txBox="1"/>
            <p:nvPr/>
          </p:nvSpPr>
          <p:spPr>
            <a:xfrm>
              <a:off x="0" y="8889067"/>
              <a:ext cx="12548057" cy="575875"/>
            </a:xfrm>
            <a:prstGeom prst="rect">
              <a:avLst/>
            </a:prstGeom>
          </p:spPr>
          <p:txBody>
            <a:bodyPr lIns="0" tIns="0" rIns="0" bIns="0" rtlCol="0" anchor="t">
              <a:spAutoFit/>
            </a:bodyPr>
            <a:lstStyle/>
            <a:p>
              <a:pPr algn="l">
                <a:lnSpc>
                  <a:spcPts val="3639"/>
                </a:lnSpc>
              </a:pPr>
              <a:endParaRPr/>
            </a:p>
          </p:txBody>
        </p:sp>
        <p:sp>
          <p:nvSpPr>
            <p:cNvPr id="10" name="TextBox 10"/>
            <p:cNvSpPr txBox="1"/>
            <p:nvPr/>
          </p:nvSpPr>
          <p:spPr>
            <a:xfrm>
              <a:off x="11393" y="9907324"/>
              <a:ext cx="12534535" cy="619124"/>
            </a:xfrm>
            <a:prstGeom prst="rect">
              <a:avLst/>
            </a:prstGeom>
          </p:spPr>
          <p:txBody>
            <a:bodyPr lIns="0" tIns="0" rIns="0" bIns="0" rtlCol="0" anchor="t">
              <a:spAutoFit/>
            </a:bodyPr>
            <a:lstStyle/>
            <a:p>
              <a:pPr algn="l">
                <a:lnSpc>
                  <a:spcPts val="3600"/>
                </a:lnSpc>
              </a:pPr>
              <a:endParaRPr/>
            </a:p>
          </p:txBody>
        </p:sp>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6136072" y="2102635"/>
            <a:ext cx="2048030" cy="2038078"/>
          </a:xfrm>
          <a:prstGeom prst="rect">
            <a:avLst/>
          </a:prstGeom>
        </p:spPr>
      </p:pic>
      <p:sp>
        <p:nvSpPr>
          <p:cNvPr id="12" name="AutoShape 12"/>
          <p:cNvSpPr/>
          <p:nvPr/>
        </p:nvSpPr>
        <p:spPr>
          <a:xfrm rot="-10800000">
            <a:off x="-990600" y="3837371"/>
            <a:ext cx="2279436" cy="616635"/>
          </a:xfrm>
          <a:prstGeom prst="rect">
            <a:avLst/>
          </a:prstGeom>
          <a:solidFill>
            <a:srgbClr val="F8F8EE"/>
          </a:solidFill>
        </p:spPr>
      </p:sp>
      <p:pic>
        <p:nvPicPr>
          <p:cNvPr id="13" name="Picture 13"/>
          <p:cNvPicPr>
            <a:picLocks noChangeAspect="1"/>
          </p:cNvPicPr>
          <p:nvPr/>
        </p:nvPicPr>
        <p:blipFill>
          <a:blip r:embed="rId7"/>
          <a:srcRect t="4529" b="4529"/>
          <a:stretch>
            <a:fillRect/>
          </a:stretch>
        </p:blipFill>
        <p:spPr>
          <a:xfrm>
            <a:off x="19655" y="4670006"/>
            <a:ext cx="7954681" cy="7419632"/>
          </a:xfrm>
          <a:prstGeom prst="rect">
            <a:avLst/>
          </a:prstGeom>
        </p:spPr>
      </p:pic>
      <p:pic>
        <p:nvPicPr>
          <p:cNvPr id="14" name="Picture 14"/>
          <p:cNvPicPr>
            <a:picLocks noChangeAspect="1"/>
          </p:cNvPicPr>
          <p:nvPr/>
        </p:nvPicPr>
        <p:blipFill>
          <a:blip r:embed="rId8"/>
          <a:srcRect l="6771" r="11847"/>
          <a:stretch>
            <a:fillRect/>
          </a:stretch>
        </p:blipFill>
        <p:spPr>
          <a:xfrm>
            <a:off x="-106601" y="-522499"/>
            <a:ext cx="8080938" cy="5411702"/>
          </a:xfrm>
          <a:prstGeom prst="rect">
            <a:avLst/>
          </a:prstGeom>
        </p:spPr>
      </p:pic>
      <p:pic>
        <p:nvPicPr>
          <p:cNvPr id="15" name="Picture 15"/>
          <p:cNvPicPr>
            <a:picLocks noChangeAspect="1"/>
          </p:cNvPicPr>
          <p:nvPr/>
        </p:nvPicPr>
        <p:blipFill>
          <a:blip r:embed="rId9"/>
          <a:srcRect/>
          <a:stretch>
            <a:fillRect/>
          </a:stretch>
        </p:blipFill>
        <p:spPr>
          <a:xfrm>
            <a:off x="14985762" y="9017882"/>
            <a:ext cx="2825781" cy="108792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sp>
        <p:nvSpPr>
          <p:cNvPr id="2" name="AutoShape 2"/>
          <p:cNvSpPr/>
          <p:nvPr/>
        </p:nvSpPr>
        <p:spPr>
          <a:xfrm>
            <a:off x="-990600" y="-733425"/>
            <a:ext cx="8826891" cy="11753850"/>
          </a:xfrm>
          <a:prstGeom prst="rect">
            <a:avLst/>
          </a:prstGeom>
          <a:solidFill>
            <a:srgbClr val="EF86A6"/>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793309" y="3748644"/>
            <a:ext cx="2281118" cy="2281118"/>
          </a:xfrm>
          <a:prstGeom prst="rect">
            <a:avLst/>
          </a:prstGeom>
        </p:spPr>
      </p:pic>
      <p:pic>
        <p:nvPicPr>
          <p:cNvPr id="4" name="Picture 4"/>
          <p:cNvPicPr>
            <a:picLocks noChangeAspect="1"/>
          </p:cNvPicPr>
          <p:nvPr/>
        </p:nvPicPr>
        <p:blipFill>
          <a:blip r:embed="rId4"/>
          <a:srcRect l="22937" t="21606" r="1331"/>
          <a:stretch>
            <a:fillRect/>
          </a:stretch>
        </p:blipFill>
        <p:spPr>
          <a:xfrm>
            <a:off x="-593059" y="4889203"/>
            <a:ext cx="8429350" cy="5813520"/>
          </a:xfrm>
          <a:prstGeom prst="rect">
            <a:avLst/>
          </a:prstGeom>
        </p:spPr>
      </p:pic>
      <p:sp>
        <p:nvSpPr>
          <p:cNvPr id="5" name="TextBox 5"/>
          <p:cNvSpPr txBox="1"/>
          <p:nvPr/>
        </p:nvSpPr>
        <p:spPr>
          <a:xfrm>
            <a:off x="1028700" y="794263"/>
            <a:ext cx="6131387" cy="2295525"/>
          </a:xfrm>
          <a:prstGeom prst="rect">
            <a:avLst/>
          </a:prstGeom>
        </p:spPr>
        <p:txBody>
          <a:bodyPr lIns="0" tIns="0" rIns="0" bIns="0" rtlCol="0" anchor="t">
            <a:spAutoFit/>
          </a:bodyPr>
          <a:lstStyle/>
          <a:p>
            <a:pPr algn="l">
              <a:lnSpc>
                <a:spcPts val="9000"/>
              </a:lnSpc>
            </a:pPr>
            <a:r>
              <a:rPr lang="en-US" sz="7500">
                <a:solidFill>
                  <a:srgbClr val="F8F8EE"/>
                </a:solidFill>
                <a:latin typeface="Montserrat Classic Bold"/>
              </a:rPr>
              <a:t>What Sets Us Apart?</a:t>
            </a:r>
          </a:p>
        </p:txBody>
      </p:sp>
      <p:grpSp>
        <p:nvGrpSpPr>
          <p:cNvPr id="6" name="Group 6"/>
          <p:cNvGrpSpPr/>
          <p:nvPr/>
        </p:nvGrpSpPr>
        <p:grpSpPr>
          <a:xfrm>
            <a:off x="8726451" y="1467709"/>
            <a:ext cx="8532849" cy="6918163"/>
            <a:chOff x="0" y="0"/>
            <a:chExt cx="11377132" cy="9224217"/>
          </a:xfrm>
        </p:grpSpPr>
        <p:sp>
          <p:nvSpPr>
            <p:cNvPr id="7" name="TextBox 7"/>
            <p:cNvSpPr txBox="1"/>
            <p:nvPr/>
          </p:nvSpPr>
          <p:spPr>
            <a:xfrm>
              <a:off x="10330" y="-9525"/>
              <a:ext cx="11364871" cy="741009"/>
            </a:xfrm>
            <a:prstGeom prst="rect">
              <a:avLst/>
            </a:prstGeom>
          </p:spPr>
          <p:txBody>
            <a:bodyPr lIns="0" tIns="0" rIns="0" bIns="0" rtlCol="0" anchor="t">
              <a:spAutoFit/>
            </a:bodyPr>
            <a:lstStyle/>
            <a:p>
              <a:pPr algn="l">
                <a:lnSpc>
                  <a:spcPts val="4319"/>
                </a:lnSpc>
              </a:pPr>
              <a:r>
                <a:rPr lang="en-US" sz="3599" spc="251">
                  <a:solidFill>
                    <a:srgbClr val="FF66C4"/>
                  </a:solidFill>
                  <a:latin typeface="Montserrat Classic"/>
                </a:rPr>
                <a:t>CRITERIA</a:t>
              </a:r>
            </a:p>
          </p:txBody>
        </p:sp>
        <p:sp>
          <p:nvSpPr>
            <p:cNvPr id="8" name="TextBox 8"/>
            <p:cNvSpPr txBox="1"/>
            <p:nvPr/>
          </p:nvSpPr>
          <p:spPr>
            <a:xfrm>
              <a:off x="0" y="913128"/>
              <a:ext cx="11377132" cy="5436678"/>
            </a:xfrm>
            <a:prstGeom prst="rect">
              <a:avLst/>
            </a:prstGeom>
          </p:spPr>
          <p:txBody>
            <a:bodyPr lIns="0" tIns="0" rIns="0" bIns="0" rtlCol="0" anchor="t">
              <a:spAutoFit/>
            </a:bodyPr>
            <a:lstStyle/>
            <a:p>
              <a:pPr marL="561340" lvl="1" indent="-280670" algn="l">
                <a:lnSpc>
                  <a:spcPts val="3639"/>
                </a:lnSpc>
                <a:buFont typeface="Arial"/>
                <a:buChar char="•"/>
              </a:pPr>
              <a:r>
                <a:rPr lang="en-US" sz="2599" spc="51">
                  <a:solidFill>
                    <a:srgbClr val="4B3230"/>
                  </a:solidFill>
                  <a:latin typeface="Montserrat Light"/>
                </a:rPr>
                <a:t>Ads must not mislead as to the potential physical, social or mental health benefits from consumption</a:t>
              </a:r>
            </a:p>
            <a:p>
              <a:pPr marL="561340" lvl="1" indent="-280670" algn="l">
                <a:lnSpc>
                  <a:spcPts val="3639"/>
                </a:lnSpc>
                <a:buFont typeface="Arial"/>
                <a:buChar char="•"/>
              </a:pPr>
              <a:r>
                <a:rPr lang="en-US" sz="2599" spc="51">
                  <a:solidFill>
                    <a:srgbClr val="4B3230"/>
                  </a:solidFill>
                  <a:latin typeface="Montserrat Light"/>
                </a:rPr>
                <a:t>Sponsorship ads must not show an occasional food or beverage product, or such product’s packaging, or depict the consumption of an occasional food or beverage product.</a:t>
              </a:r>
            </a:p>
            <a:p>
              <a:pPr algn="l">
                <a:lnSpc>
                  <a:spcPts val="3639"/>
                </a:lnSpc>
              </a:pPr>
              <a:endParaRPr lang="en-US" sz="2599" spc="51">
                <a:solidFill>
                  <a:srgbClr val="4B3230"/>
                </a:solidFill>
                <a:latin typeface="Montserrat Light"/>
              </a:endParaRPr>
            </a:p>
            <a:p>
              <a:pPr algn="l">
                <a:lnSpc>
                  <a:spcPts val="3639"/>
                </a:lnSpc>
              </a:pPr>
              <a:endParaRPr lang="en-US" sz="2599" spc="51">
                <a:solidFill>
                  <a:srgbClr val="4B3230"/>
                </a:solidFill>
                <a:latin typeface="Montserrat Light"/>
              </a:endParaRPr>
            </a:p>
          </p:txBody>
        </p:sp>
        <p:sp>
          <p:nvSpPr>
            <p:cNvPr id="9" name="TextBox 9"/>
            <p:cNvSpPr txBox="1"/>
            <p:nvPr/>
          </p:nvSpPr>
          <p:spPr>
            <a:xfrm>
              <a:off x="0" y="7586836"/>
              <a:ext cx="11377132" cy="575875"/>
            </a:xfrm>
            <a:prstGeom prst="rect">
              <a:avLst/>
            </a:prstGeom>
          </p:spPr>
          <p:txBody>
            <a:bodyPr lIns="0" tIns="0" rIns="0" bIns="0" rtlCol="0" anchor="t">
              <a:spAutoFit/>
            </a:bodyPr>
            <a:lstStyle/>
            <a:p>
              <a:pPr algn="l">
                <a:lnSpc>
                  <a:spcPts val="3639"/>
                </a:lnSpc>
              </a:pPr>
              <a:endParaRPr/>
            </a:p>
          </p:txBody>
        </p:sp>
        <p:sp>
          <p:nvSpPr>
            <p:cNvPr id="10" name="TextBox 10"/>
            <p:cNvSpPr txBox="1"/>
            <p:nvPr/>
          </p:nvSpPr>
          <p:spPr>
            <a:xfrm>
              <a:off x="10330" y="8605093"/>
              <a:ext cx="11364871" cy="619124"/>
            </a:xfrm>
            <a:prstGeom prst="rect">
              <a:avLst/>
            </a:prstGeom>
          </p:spPr>
          <p:txBody>
            <a:bodyPr lIns="0" tIns="0" rIns="0" bIns="0" rtlCol="0" anchor="t">
              <a:spAutoFit/>
            </a:bodyPr>
            <a:lstStyle/>
            <a:p>
              <a:pPr algn="l">
                <a:lnSpc>
                  <a:spcPts val="3600"/>
                </a:lnSpc>
              </a:pPr>
              <a:endParaRPr/>
            </a:p>
          </p:txBody>
        </p:sp>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6136072" y="2102635"/>
            <a:ext cx="2048030" cy="2038078"/>
          </a:xfrm>
          <a:prstGeom prst="rect">
            <a:avLst/>
          </a:prstGeom>
        </p:spPr>
      </p:pic>
      <p:sp>
        <p:nvSpPr>
          <p:cNvPr id="12" name="AutoShape 12"/>
          <p:cNvSpPr/>
          <p:nvPr/>
        </p:nvSpPr>
        <p:spPr>
          <a:xfrm rot="-10800000">
            <a:off x="-990600" y="3837371"/>
            <a:ext cx="2279436" cy="616635"/>
          </a:xfrm>
          <a:prstGeom prst="rect">
            <a:avLst/>
          </a:prstGeom>
          <a:solidFill>
            <a:srgbClr val="F8F8EE"/>
          </a:solidFill>
        </p:spPr>
      </p:sp>
      <p:pic>
        <p:nvPicPr>
          <p:cNvPr id="13" name="Picture 13"/>
          <p:cNvPicPr>
            <a:picLocks noChangeAspect="1"/>
          </p:cNvPicPr>
          <p:nvPr/>
        </p:nvPicPr>
        <p:blipFill>
          <a:blip r:embed="rId7"/>
          <a:srcRect/>
          <a:stretch>
            <a:fillRect/>
          </a:stretch>
        </p:blipFill>
        <p:spPr>
          <a:xfrm>
            <a:off x="-593059" y="-100097"/>
            <a:ext cx="8427460" cy="11465932"/>
          </a:xfrm>
          <a:prstGeom prst="rect">
            <a:avLst/>
          </a:prstGeom>
        </p:spPr>
      </p:pic>
      <p:pic>
        <p:nvPicPr>
          <p:cNvPr id="14" name="Picture 14"/>
          <p:cNvPicPr>
            <a:picLocks noChangeAspect="1"/>
          </p:cNvPicPr>
          <p:nvPr/>
        </p:nvPicPr>
        <p:blipFill>
          <a:blip r:embed="rId8"/>
          <a:srcRect/>
          <a:stretch>
            <a:fillRect/>
          </a:stretch>
        </p:blipFill>
        <p:spPr>
          <a:xfrm>
            <a:off x="14985762" y="8620549"/>
            <a:ext cx="2825781" cy="108792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sp>
        <p:nvSpPr>
          <p:cNvPr id="2" name="TextBox 2"/>
          <p:cNvSpPr txBox="1"/>
          <p:nvPr/>
        </p:nvSpPr>
        <p:spPr>
          <a:xfrm>
            <a:off x="1248130" y="826154"/>
            <a:ext cx="16011170" cy="1533525"/>
          </a:xfrm>
          <a:prstGeom prst="rect">
            <a:avLst/>
          </a:prstGeom>
        </p:spPr>
        <p:txBody>
          <a:bodyPr lIns="0" tIns="0" rIns="0" bIns="0" rtlCol="0" anchor="t">
            <a:spAutoFit/>
          </a:bodyPr>
          <a:lstStyle/>
          <a:p>
            <a:pPr algn="l">
              <a:lnSpc>
                <a:spcPts val="6000"/>
              </a:lnSpc>
            </a:pPr>
            <a:r>
              <a:rPr lang="en-US" sz="5000" spc="350">
                <a:solidFill>
                  <a:srgbClr val="FF66C4"/>
                </a:solidFill>
                <a:latin typeface="Montserrat Classic Bold"/>
              </a:rPr>
              <a:t>Activity: Evaluate the appropriateness of an unhealthy food or beverage ad</a:t>
            </a:r>
          </a:p>
        </p:txBody>
      </p:sp>
      <p:grpSp>
        <p:nvGrpSpPr>
          <p:cNvPr id="3" name="Group 3"/>
          <p:cNvGrpSpPr/>
          <p:nvPr/>
        </p:nvGrpSpPr>
        <p:grpSpPr>
          <a:xfrm>
            <a:off x="1248130" y="2933700"/>
            <a:ext cx="3562350" cy="5657850"/>
            <a:chOff x="0" y="0"/>
            <a:chExt cx="4749800" cy="7543800"/>
          </a:xfrm>
        </p:grpSpPr>
        <p:sp>
          <p:nvSpPr>
            <p:cNvPr id="4" name="AutoShape 4"/>
            <p:cNvSpPr/>
            <p:nvPr/>
          </p:nvSpPr>
          <p:spPr>
            <a:xfrm>
              <a:off x="0" y="0"/>
              <a:ext cx="4749800" cy="7543800"/>
            </a:xfrm>
            <a:prstGeom prst="rect">
              <a:avLst/>
            </a:prstGeom>
            <a:solidFill>
              <a:srgbClr val="5CE1E6">
                <a:alpha val="19607"/>
              </a:srgbClr>
            </a:solidFill>
          </p:spPr>
        </p:sp>
        <p:sp>
          <p:nvSpPr>
            <p:cNvPr id="5" name="AutoShape 5"/>
            <p:cNvSpPr/>
            <p:nvPr/>
          </p:nvSpPr>
          <p:spPr>
            <a:xfrm>
              <a:off x="0" y="0"/>
              <a:ext cx="4749800" cy="1549400"/>
            </a:xfrm>
            <a:prstGeom prst="rect">
              <a:avLst/>
            </a:prstGeom>
            <a:solidFill>
              <a:srgbClr val="38B6FF">
                <a:alpha val="88627"/>
              </a:srgbClr>
            </a:solidFill>
          </p:spPr>
        </p:sp>
      </p:grpSp>
      <p:sp>
        <p:nvSpPr>
          <p:cNvPr id="6" name="TextBox 6"/>
          <p:cNvSpPr txBox="1"/>
          <p:nvPr/>
        </p:nvSpPr>
        <p:spPr>
          <a:xfrm>
            <a:off x="1477621" y="4269105"/>
            <a:ext cx="3106987" cy="3888269"/>
          </a:xfrm>
          <a:prstGeom prst="rect">
            <a:avLst/>
          </a:prstGeom>
        </p:spPr>
        <p:txBody>
          <a:bodyPr lIns="0" tIns="0" rIns="0" bIns="0" rtlCol="0" anchor="t">
            <a:spAutoFit/>
          </a:bodyPr>
          <a:lstStyle/>
          <a:p>
            <a:pPr algn="ctr">
              <a:lnSpc>
                <a:spcPts val="3414"/>
              </a:lnSpc>
            </a:pPr>
            <a:r>
              <a:rPr lang="en-US" sz="2438" spc="48">
                <a:solidFill>
                  <a:srgbClr val="4B3230"/>
                </a:solidFill>
                <a:latin typeface="Montserrat Light"/>
              </a:rPr>
              <a:t>Format of the ad (eg print ad, billboard, video (commercial) </a:t>
            </a:r>
          </a:p>
          <a:p>
            <a:pPr algn="ctr">
              <a:lnSpc>
                <a:spcPts val="3414"/>
              </a:lnSpc>
            </a:pPr>
            <a:endParaRPr lang="en-US" sz="2438" spc="48">
              <a:solidFill>
                <a:srgbClr val="4B3230"/>
              </a:solidFill>
              <a:latin typeface="Montserrat Light"/>
            </a:endParaRPr>
          </a:p>
          <a:p>
            <a:pPr algn="ctr">
              <a:lnSpc>
                <a:spcPts val="3414"/>
              </a:lnSpc>
            </a:pPr>
            <a:r>
              <a:rPr lang="en-US" sz="2438" spc="48">
                <a:solidFill>
                  <a:srgbClr val="4B3230"/>
                </a:solidFill>
                <a:latin typeface="Montserrat Light"/>
              </a:rPr>
              <a:t>Brief description of the ad – imagery, catch phrases, music, etc</a:t>
            </a:r>
          </a:p>
        </p:txBody>
      </p:sp>
      <p:grpSp>
        <p:nvGrpSpPr>
          <p:cNvPr id="7" name="Group 7"/>
          <p:cNvGrpSpPr/>
          <p:nvPr/>
        </p:nvGrpSpPr>
        <p:grpSpPr>
          <a:xfrm>
            <a:off x="13478230" y="2933700"/>
            <a:ext cx="3562350" cy="5651500"/>
            <a:chOff x="0" y="0"/>
            <a:chExt cx="4749800" cy="7535333"/>
          </a:xfrm>
        </p:grpSpPr>
        <p:sp>
          <p:nvSpPr>
            <p:cNvPr id="8" name="AutoShape 8"/>
            <p:cNvSpPr/>
            <p:nvPr/>
          </p:nvSpPr>
          <p:spPr>
            <a:xfrm>
              <a:off x="0" y="0"/>
              <a:ext cx="4749800" cy="7535333"/>
            </a:xfrm>
            <a:prstGeom prst="rect">
              <a:avLst/>
            </a:prstGeom>
            <a:solidFill>
              <a:srgbClr val="5CE1E6">
                <a:alpha val="19607"/>
              </a:srgbClr>
            </a:solidFill>
          </p:spPr>
        </p:sp>
        <p:sp>
          <p:nvSpPr>
            <p:cNvPr id="9" name="AutoShape 9"/>
            <p:cNvSpPr/>
            <p:nvPr/>
          </p:nvSpPr>
          <p:spPr>
            <a:xfrm>
              <a:off x="0" y="0"/>
              <a:ext cx="4749800" cy="1549400"/>
            </a:xfrm>
            <a:prstGeom prst="rect">
              <a:avLst/>
            </a:prstGeom>
            <a:solidFill>
              <a:srgbClr val="38B6FF">
                <a:alpha val="88627"/>
              </a:srgbClr>
            </a:solidFill>
          </p:spPr>
        </p:sp>
      </p:grpSp>
      <p:sp>
        <p:nvSpPr>
          <p:cNvPr id="10" name="TextBox 10"/>
          <p:cNvSpPr txBox="1"/>
          <p:nvPr/>
        </p:nvSpPr>
        <p:spPr>
          <a:xfrm>
            <a:off x="13707721" y="3276600"/>
            <a:ext cx="3103368" cy="466725"/>
          </a:xfrm>
          <a:prstGeom prst="rect">
            <a:avLst/>
          </a:prstGeom>
        </p:spPr>
        <p:txBody>
          <a:bodyPr lIns="0" tIns="0" rIns="0" bIns="0" rtlCol="0" anchor="t">
            <a:spAutoFit/>
          </a:bodyPr>
          <a:lstStyle/>
          <a:p>
            <a:pPr algn="ctr">
              <a:lnSpc>
                <a:spcPts val="3600"/>
              </a:lnSpc>
            </a:pPr>
            <a:r>
              <a:rPr lang="en-US" sz="3000" spc="300">
                <a:solidFill>
                  <a:srgbClr val="F8F8EE"/>
                </a:solidFill>
                <a:latin typeface="Montserrat Classic"/>
              </a:rPr>
              <a:t>WHY</a:t>
            </a:r>
          </a:p>
        </p:txBody>
      </p:sp>
      <p:sp>
        <p:nvSpPr>
          <p:cNvPr id="11" name="TextBox 11"/>
          <p:cNvSpPr txBox="1"/>
          <p:nvPr/>
        </p:nvSpPr>
        <p:spPr>
          <a:xfrm>
            <a:off x="13707721" y="4278630"/>
            <a:ext cx="3057539" cy="1684020"/>
          </a:xfrm>
          <a:prstGeom prst="rect">
            <a:avLst/>
          </a:prstGeom>
        </p:spPr>
        <p:txBody>
          <a:bodyPr lIns="0" tIns="0" rIns="0" bIns="0" rtlCol="0" anchor="t">
            <a:spAutoFit/>
          </a:bodyPr>
          <a:lstStyle/>
          <a:p>
            <a:pPr algn="ctr">
              <a:lnSpc>
                <a:spcPts val="3359"/>
              </a:lnSpc>
            </a:pPr>
            <a:r>
              <a:rPr lang="en-US" sz="2400" spc="48">
                <a:solidFill>
                  <a:srgbClr val="4B3230"/>
                </a:solidFill>
                <a:latin typeface="Montserrat Light"/>
              </a:rPr>
              <a:t>Which rules/principles does the ad breach and why?</a:t>
            </a:r>
          </a:p>
        </p:txBody>
      </p:sp>
      <p:grpSp>
        <p:nvGrpSpPr>
          <p:cNvPr id="12" name="Group 12"/>
          <p:cNvGrpSpPr/>
          <p:nvPr/>
        </p:nvGrpSpPr>
        <p:grpSpPr>
          <a:xfrm>
            <a:off x="5324830" y="2933700"/>
            <a:ext cx="3562350" cy="5664200"/>
            <a:chOff x="0" y="0"/>
            <a:chExt cx="4749800" cy="7552267"/>
          </a:xfrm>
        </p:grpSpPr>
        <p:sp>
          <p:nvSpPr>
            <p:cNvPr id="13" name="AutoShape 13"/>
            <p:cNvSpPr/>
            <p:nvPr/>
          </p:nvSpPr>
          <p:spPr>
            <a:xfrm>
              <a:off x="0" y="0"/>
              <a:ext cx="4749800" cy="7552267"/>
            </a:xfrm>
            <a:prstGeom prst="rect">
              <a:avLst/>
            </a:prstGeom>
            <a:solidFill>
              <a:srgbClr val="5CE1E6">
                <a:alpha val="19607"/>
              </a:srgbClr>
            </a:solidFill>
          </p:spPr>
        </p:sp>
        <p:sp>
          <p:nvSpPr>
            <p:cNvPr id="14" name="AutoShape 14"/>
            <p:cNvSpPr/>
            <p:nvPr/>
          </p:nvSpPr>
          <p:spPr>
            <a:xfrm>
              <a:off x="0" y="0"/>
              <a:ext cx="4749800" cy="1549400"/>
            </a:xfrm>
            <a:prstGeom prst="rect">
              <a:avLst/>
            </a:prstGeom>
            <a:solidFill>
              <a:srgbClr val="38B6FF">
                <a:alpha val="88627"/>
              </a:srgbClr>
            </a:solidFill>
          </p:spPr>
        </p:sp>
      </p:grpSp>
      <p:sp>
        <p:nvSpPr>
          <p:cNvPr id="15" name="TextBox 15"/>
          <p:cNvSpPr txBox="1"/>
          <p:nvPr/>
        </p:nvSpPr>
        <p:spPr>
          <a:xfrm>
            <a:off x="5554321" y="3276600"/>
            <a:ext cx="3103368" cy="466725"/>
          </a:xfrm>
          <a:prstGeom prst="rect">
            <a:avLst/>
          </a:prstGeom>
        </p:spPr>
        <p:txBody>
          <a:bodyPr lIns="0" tIns="0" rIns="0" bIns="0" rtlCol="0" anchor="t">
            <a:spAutoFit/>
          </a:bodyPr>
          <a:lstStyle/>
          <a:p>
            <a:pPr algn="ctr">
              <a:lnSpc>
                <a:spcPts val="3600"/>
              </a:lnSpc>
            </a:pPr>
            <a:r>
              <a:rPr lang="en-US" sz="3000" spc="210">
                <a:solidFill>
                  <a:srgbClr val="F8F8EE"/>
                </a:solidFill>
                <a:latin typeface="Montserrat Classic"/>
              </a:rPr>
              <a:t>OCCASSIONAL </a:t>
            </a:r>
          </a:p>
        </p:txBody>
      </p:sp>
      <p:sp>
        <p:nvSpPr>
          <p:cNvPr id="16" name="TextBox 16"/>
          <p:cNvSpPr txBox="1"/>
          <p:nvPr/>
        </p:nvSpPr>
        <p:spPr>
          <a:xfrm>
            <a:off x="5554321" y="4278630"/>
            <a:ext cx="3057539" cy="2537460"/>
          </a:xfrm>
          <a:prstGeom prst="rect">
            <a:avLst/>
          </a:prstGeom>
        </p:spPr>
        <p:txBody>
          <a:bodyPr lIns="0" tIns="0" rIns="0" bIns="0" rtlCol="0" anchor="t">
            <a:spAutoFit/>
          </a:bodyPr>
          <a:lstStyle/>
          <a:p>
            <a:pPr algn="ctr">
              <a:lnSpc>
                <a:spcPts val="3359"/>
              </a:lnSpc>
            </a:pPr>
            <a:r>
              <a:rPr lang="en-US" sz="2400" spc="48">
                <a:solidFill>
                  <a:srgbClr val="4B3230"/>
                </a:solidFill>
                <a:latin typeface="Montserrat Light"/>
              </a:rPr>
              <a:t>Food or beverage advertised </a:t>
            </a:r>
          </a:p>
          <a:p>
            <a:pPr algn="ctr">
              <a:lnSpc>
                <a:spcPts val="3359"/>
              </a:lnSpc>
            </a:pPr>
            <a:endParaRPr lang="en-US" sz="2400" spc="48">
              <a:solidFill>
                <a:srgbClr val="4B3230"/>
              </a:solidFill>
              <a:latin typeface="Montserrat Light"/>
            </a:endParaRPr>
          </a:p>
          <a:p>
            <a:pPr algn="ctr">
              <a:lnSpc>
                <a:spcPts val="3359"/>
              </a:lnSpc>
            </a:pPr>
            <a:endParaRPr lang="en-US" sz="2400" spc="48">
              <a:solidFill>
                <a:srgbClr val="4B3230"/>
              </a:solidFill>
              <a:latin typeface="Montserrat Light"/>
            </a:endParaRPr>
          </a:p>
          <a:p>
            <a:pPr algn="ctr">
              <a:lnSpc>
                <a:spcPts val="3359"/>
              </a:lnSpc>
            </a:pPr>
            <a:r>
              <a:rPr lang="en-US" sz="2400" spc="48">
                <a:solidFill>
                  <a:srgbClr val="4B3230"/>
                </a:solidFill>
                <a:latin typeface="Montserrat Light"/>
              </a:rPr>
              <a:t>Is it an occasional food or beverage?</a:t>
            </a:r>
          </a:p>
        </p:txBody>
      </p:sp>
      <p:grpSp>
        <p:nvGrpSpPr>
          <p:cNvPr id="17" name="Group 17"/>
          <p:cNvGrpSpPr/>
          <p:nvPr/>
        </p:nvGrpSpPr>
        <p:grpSpPr>
          <a:xfrm>
            <a:off x="9401530" y="2933700"/>
            <a:ext cx="3562350" cy="5651500"/>
            <a:chOff x="0" y="0"/>
            <a:chExt cx="4749800" cy="7535333"/>
          </a:xfrm>
        </p:grpSpPr>
        <p:sp>
          <p:nvSpPr>
            <p:cNvPr id="18" name="AutoShape 18"/>
            <p:cNvSpPr/>
            <p:nvPr/>
          </p:nvSpPr>
          <p:spPr>
            <a:xfrm>
              <a:off x="0" y="0"/>
              <a:ext cx="4749800" cy="7535333"/>
            </a:xfrm>
            <a:prstGeom prst="rect">
              <a:avLst/>
            </a:prstGeom>
            <a:solidFill>
              <a:srgbClr val="5CE1E6">
                <a:alpha val="19607"/>
              </a:srgbClr>
            </a:solidFill>
          </p:spPr>
        </p:sp>
        <p:sp>
          <p:nvSpPr>
            <p:cNvPr id="19" name="AutoShape 19"/>
            <p:cNvSpPr/>
            <p:nvPr/>
          </p:nvSpPr>
          <p:spPr>
            <a:xfrm>
              <a:off x="0" y="0"/>
              <a:ext cx="4749800" cy="1549400"/>
            </a:xfrm>
            <a:prstGeom prst="rect">
              <a:avLst/>
            </a:prstGeom>
            <a:solidFill>
              <a:srgbClr val="38B6FF">
                <a:alpha val="88627"/>
              </a:srgbClr>
            </a:solidFill>
          </p:spPr>
        </p:sp>
      </p:grpSp>
      <p:sp>
        <p:nvSpPr>
          <p:cNvPr id="20" name="TextBox 20"/>
          <p:cNvSpPr txBox="1"/>
          <p:nvPr/>
        </p:nvSpPr>
        <p:spPr>
          <a:xfrm>
            <a:off x="9631021" y="3276600"/>
            <a:ext cx="3103368" cy="466725"/>
          </a:xfrm>
          <a:prstGeom prst="rect">
            <a:avLst/>
          </a:prstGeom>
        </p:spPr>
        <p:txBody>
          <a:bodyPr lIns="0" tIns="0" rIns="0" bIns="0" rtlCol="0" anchor="t">
            <a:spAutoFit/>
          </a:bodyPr>
          <a:lstStyle/>
          <a:p>
            <a:pPr algn="ctr">
              <a:lnSpc>
                <a:spcPts val="3600"/>
              </a:lnSpc>
            </a:pPr>
            <a:r>
              <a:rPr lang="en-US" sz="3000" spc="210">
                <a:solidFill>
                  <a:srgbClr val="F8F8EE"/>
                </a:solidFill>
                <a:latin typeface="Montserrat Classic"/>
              </a:rPr>
              <a:t>BREACHES</a:t>
            </a:r>
          </a:p>
        </p:txBody>
      </p:sp>
      <p:sp>
        <p:nvSpPr>
          <p:cNvPr id="21" name="TextBox 21"/>
          <p:cNvSpPr txBox="1"/>
          <p:nvPr/>
        </p:nvSpPr>
        <p:spPr>
          <a:xfrm>
            <a:off x="9607021" y="4278630"/>
            <a:ext cx="3057539" cy="2964180"/>
          </a:xfrm>
          <a:prstGeom prst="rect">
            <a:avLst/>
          </a:prstGeom>
        </p:spPr>
        <p:txBody>
          <a:bodyPr lIns="0" tIns="0" rIns="0" bIns="0" rtlCol="0" anchor="t">
            <a:spAutoFit/>
          </a:bodyPr>
          <a:lstStyle/>
          <a:p>
            <a:pPr algn="ctr">
              <a:lnSpc>
                <a:spcPts val="3359"/>
              </a:lnSpc>
            </a:pPr>
            <a:r>
              <a:rPr lang="en-US" sz="2400" spc="48">
                <a:solidFill>
                  <a:srgbClr val="4B3230"/>
                </a:solidFill>
                <a:latin typeface="Montserrat Light"/>
              </a:rPr>
              <a:t>Do you think the advertisement targets children or young people DIRECTLY or INDIRECTLY, or not at all?</a:t>
            </a:r>
          </a:p>
        </p:txBody>
      </p:sp>
      <p:pic>
        <p:nvPicPr>
          <p:cNvPr id="22" name="Picture 2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934827" y="-938910"/>
            <a:ext cx="2281118" cy="2281118"/>
          </a:xfrm>
          <a:prstGeom prst="rect">
            <a:avLst/>
          </a:prstGeom>
        </p:spPr>
      </p:pic>
      <p:sp>
        <p:nvSpPr>
          <p:cNvPr id="23" name="AutoShape 23"/>
          <p:cNvSpPr/>
          <p:nvPr/>
        </p:nvSpPr>
        <p:spPr>
          <a:xfrm>
            <a:off x="-1508560" y="7968565"/>
            <a:ext cx="2279436" cy="616635"/>
          </a:xfrm>
          <a:prstGeom prst="rect">
            <a:avLst/>
          </a:prstGeom>
          <a:solidFill>
            <a:srgbClr val="38B6FF"/>
          </a:solidFill>
        </p:spPr>
      </p:sp>
      <p:pic>
        <p:nvPicPr>
          <p:cNvPr id="24" name="Picture 2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2767426" y="9101909"/>
            <a:ext cx="2048030" cy="2038078"/>
          </a:xfrm>
          <a:prstGeom prst="rect">
            <a:avLst/>
          </a:prstGeom>
        </p:spPr>
      </p:pic>
      <p:pic>
        <p:nvPicPr>
          <p:cNvPr id="25" name="Picture 2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746621" y="9258300"/>
            <a:ext cx="2281118" cy="2281118"/>
          </a:xfrm>
          <a:prstGeom prst="rect">
            <a:avLst/>
          </a:prstGeom>
        </p:spPr>
      </p:pic>
      <p:pic>
        <p:nvPicPr>
          <p:cNvPr id="26" name="Picture 26"/>
          <p:cNvPicPr>
            <a:picLocks noChangeAspect="1"/>
          </p:cNvPicPr>
          <p:nvPr/>
        </p:nvPicPr>
        <p:blipFill>
          <a:blip r:embed="rId7"/>
          <a:srcRect/>
          <a:stretch>
            <a:fillRect/>
          </a:stretch>
        </p:blipFill>
        <p:spPr>
          <a:xfrm>
            <a:off x="14736860" y="8895209"/>
            <a:ext cx="2825781" cy="1087926"/>
          </a:xfrm>
          <a:prstGeom prst="rect">
            <a:avLst/>
          </a:prstGeom>
        </p:spPr>
      </p:pic>
      <p:sp>
        <p:nvSpPr>
          <p:cNvPr id="27" name="TextBox 27"/>
          <p:cNvSpPr txBox="1"/>
          <p:nvPr/>
        </p:nvSpPr>
        <p:spPr>
          <a:xfrm>
            <a:off x="1477621" y="3276600"/>
            <a:ext cx="3103368" cy="466725"/>
          </a:xfrm>
          <a:prstGeom prst="rect">
            <a:avLst/>
          </a:prstGeom>
        </p:spPr>
        <p:txBody>
          <a:bodyPr lIns="0" tIns="0" rIns="0" bIns="0" rtlCol="0" anchor="t">
            <a:spAutoFit/>
          </a:bodyPr>
          <a:lstStyle/>
          <a:p>
            <a:pPr algn="ctr">
              <a:lnSpc>
                <a:spcPts val="3600"/>
              </a:lnSpc>
            </a:pPr>
            <a:r>
              <a:rPr lang="en-US" sz="3000" spc="210">
                <a:solidFill>
                  <a:srgbClr val="F8F8EE"/>
                </a:solidFill>
                <a:latin typeface="Montserrat Classic"/>
              </a:rPr>
              <a:t>THE AD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grpSp>
        <p:nvGrpSpPr>
          <p:cNvPr id="2" name="Group 2"/>
          <p:cNvGrpSpPr/>
          <p:nvPr/>
        </p:nvGrpSpPr>
        <p:grpSpPr>
          <a:xfrm>
            <a:off x="1403453" y="8445281"/>
            <a:ext cx="3641968" cy="3178637"/>
            <a:chOff x="0" y="0"/>
            <a:chExt cx="4855957" cy="4238183"/>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125251" y="0"/>
              <a:ext cx="2730706" cy="271743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1196692"/>
              <a:ext cx="3041491" cy="3041491"/>
            </a:xfrm>
            <a:prstGeom prst="rect">
              <a:avLst/>
            </a:prstGeom>
          </p:spPr>
        </p:pic>
      </p:grpSp>
      <p:sp>
        <p:nvSpPr>
          <p:cNvPr id="5" name="TextBox 5"/>
          <p:cNvSpPr txBox="1"/>
          <p:nvPr/>
        </p:nvSpPr>
        <p:spPr>
          <a:xfrm>
            <a:off x="1028700" y="2292095"/>
            <a:ext cx="6130745" cy="514350"/>
          </a:xfrm>
          <a:prstGeom prst="rect">
            <a:avLst/>
          </a:prstGeom>
        </p:spPr>
        <p:txBody>
          <a:bodyPr lIns="0" tIns="0" rIns="0" bIns="0" rtlCol="0" anchor="t">
            <a:spAutoFit/>
          </a:bodyPr>
          <a:lstStyle/>
          <a:p>
            <a:pPr algn="l">
              <a:lnSpc>
                <a:spcPts val="4079"/>
              </a:lnSpc>
            </a:pPr>
            <a:endParaRPr/>
          </a:p>
        </p:txBody>
      </p:sp>
      <p:pic>
        <p:nvPicPr>
          <p:cNvPr id="6" name="Picture 6"/>
          <p:cNvPicPr>
            <a:picLocks noChangeAspect="1"/>
          </p:cNvPicPr>
          <p:nvPr/>
        </p:nvPicPr>
        <p:blipFill>
          <a:blip r:embed="rId7"/>
          <a:srcRect/>
          <a:stretch>
            <a:fillRect/>
          </a:stretch>
        </p:blipFill>
        <p:spPr>
          <a:xfrm>
            <a:off x="9606970" y="295260"/>
            <a:ext cx="7272360" cy="9696480"/>
          </a:xfrm>
          <a:prstGeom prst="rect">
            <a:avLst/>
          </a:prstGeom>
        </p:spPr>
      </p:pic>
      <p:sp>
        <p:nvSpPr>
          <p:cNvPr id="7" name="TextBox 7"/>
          <p:cNvSpPr txBox="1"/>
          <p:nvPr/>
        </p:nvSpPr>
        <p:spPr>
          <a:xfrm>
            <a:off x="748808" y="698103"/>
            <a:ext cx="6261006" cy="4581525"/>
          </a:xfrm>
          <a:prstGeom prst="rect">
            <a:avLst/>
          </a:prstGeom>
        </p:spPr>
        <p:txBody>
          <a:bodyPr lIns="0" tIns="0" rIns="0" bIns="0" rtlCol="0" anchor="t">
            <a:spAutoFit/>
          </a:bodyPr>
          <a:lstStyle/>
          <a:p>
            <a:pPr algn="l">
              <a:lnSpc>
                <a:spcPts val="6000"/>
              </a:lnSpc>
            </a:pPr>
            <a:r>
              <a:rPr lang="en-US" sz="5000" spc="350">
                <a:solidFill>
                  <a:srgbClr val="FF66C4"/>
                </a:solidFill>
                <a:latin typeface="Montserrat Classic Bold"/>
              </a:rPr>
              <a:t>Activity: Evaluate the appropriateness of an unhealthy food or beverage ad</a:t>
            </a:r>
          </a:p>
        </p:txBody>
      </p:sp>
      <p:sp>
        <p:nvSpPr>
          <p:cNvPr id="8" name="TextBox 8"/>
          <p:cNvSpPr txBox="1"/>
          <p:nvPr/>
        </p:nvSpPr>
        <p:spPr>
          <a:xfrm>
            <a:off x="748808" y="6509884"/>
            <a:ext cx="7499918" cy="1381125"/>
          </a:xfrm>
          <a:prstGeom prst="rect">
            <a:avLst/>
          </a:prstGeom>
        </p:spPr>
        <p:txBody>
          <a:bodyPr lIns="0" tIns="0" rIns="0" bIns="0" rtlCol="0" anchor="t">
            <a:spAutoFit/>
          </a:bodyPr>
          <a:lstStyle/>
          <a:p>
            <a:pPr>
              <a:lnSpc>
                <a:spcPts val="3600"/>
              </a:lnSpc>
              <a:spcBef>
                <a:spcPct val="0"/>
              </a:spcBef>
            </a:pPr>
            <a:r>
              <a:rPr lang="en-US" sz="3000" spc="210">
                <a:solidFill>
                  <a:srgbClr val="000000"/>
                </a:solidFill>
                <a:latin typeface="Montserrat Classic"/>
              </a:rPr>
              <a:t>Coca Cola advertisement example </a:t>
            </a:r>
          </a:p>
          <a:p>
            <a:pPr>
              <a:lnSpc>
                <a:spcPts val="3600"/>
              </a:lnSpc>
              <a:spcBef>
                <a:spcPct val="0"/>
              </a:spcBef>
            </a:pPr>
            <a:r>
              <a:rPr lang="en-US" sz="3000" spc="210">
                <a:solidFill>
                  <a:srgbClr val="000000"/>
                </a:solidFill>
                <a:latin typeface="Montserrat Classic"/>
              </a:rPr>
              <a:t>Out of home bus shelter ad</a:t>
            </a:r>
          </a:p>
          <a:p>
            <a:pPr>
              <a:lnSpc>
                <a:spcPts val="3600"/>
              </a:lnSpc>
              <a:spcBef>
                <a:spcPct val="0"/>
              </a:spcBef>
            </a:pPr>
            <a:r>
              <a:rPr lang="en-US" sz="3000" spc="210">
                <a:solidFill>
                  <a:srgbClr val="000000"/>
                </a:solidFill>
                <a:latin typeface="Montserrat Classic"/>
              </a:rPr>
              <a:t>Complaint 17/454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grpSp>
        <p:nvGrpSpPr>
          <p:cNvPr id="2" name="Group 2"/>
          <p:cNvGrpSpPr/>
          <p:nvPr/>
        </p:nvGrpSpPr>
        <p:grpSpPr>
          <a:xfrm>
            <a:off x="-13807" y="2486593"/>
            <a:ext cx="4672734" cy="7421401"/>
            <a:chOff x="0" y="0"/>
            <a:chExt cx="6230312" cy="9895201"/>
          </a:xfrm>
        </p:grpSpPr>
        <p:sp>
          <p:nvSpPr>
            <p:cNvPr id="3" name="AutoShape 3"/>
            <p:cNvSpPr/>
            <p:nvPr/>
          </p:nvSpPr>
          <p:spPr>
            <a:xfrm>
              <a:off x="0" y="0"/>
              <a:ext cx="6230312" cy="9895201"/>
            </a:xfrm>
            <a:prstGeom prst="rect">
              <a:avLst/>
            </a:prstGeom>
            <a:solidFill>
              <a:srgbClr val="5CE1E6">
                <a:alpha val="19607"/>
              </a:srgbClr>
            </a:solidFill>
          </p:spPr>
        </p:sp>
        <p:sp>
          <p:nvSpPr>
            <p:cNvPr id="4" name="AutoShape 4"/>
            <p:cNvSpPr/>
            <p:nvPr/>
          </p:nvSpPr>
          <p:spPr>
            <a:xfrm>
              <a:off x="0" y="0"/>
              <a:ext cx="6230312" cy="2032348"/>
            </a:xfrm>
            <a:prstGeom prst="rect">
              <a:avLst/>
            </a:prstGeom>
            <a:solidFill>
              <a:srgbClr val="38B6FF">
                <a:alpha val="88627"/>
              </a:srgbClr>
            </a:solidFill>
          </p:spPr>
        </p:sp>
      </p:grpSp>
      <p:sp>
        <p:nvSpPr>
          <p:cNvPr id="5" name="TextBox 5"/>
          <p:cNvSpPr txBox="1"/>
          <p:nvPr/>
        </p:nvSpPr>
        <p:spPr>
          <a:xfrm>
            <a:off x="770877" y="2865120"/>
            <a:ext cx="3103368" cy="466725"/>
          </a:xfrm>
          <a:prstGeom prst="rect">
            <a:avLst/>
          </a:prstGeom>
        </p:spPr>
        <p:txBody>
          <a:bodyPr lIns="0" tIns="0" rIns="0" bIns="0" rtlCol="0" anchor="t">
            <a:spAutoFit/>
          </a:bodyPr>
          <a:lstStyle/>
          <a:p>
            <a:pPr algn="ctr">
              <a:lnSpc>
                <a:spcPts val="3600"/>
              </a:lnSpc>
            </a:pPr>
            <a:r>
              <a:rPr lang="en-US" sz="3000" spc="210">
                <a:solidFill>
                  <a:srgbClr val="F8F8EE"/>
                </a:solidFill>
                <a:latin typeface="Montserrat Classic"/>
              </a:rPr>
              <a:t> PRINCIPLE</a:t>
            </a:r>
          </a:p>
        </p:txBody>
      </p:sp>
      <p:sp>
        <p:nvSpPr>
          <p:cNvPr id="6" name="TextBox 6"/>
          <p:cNvSpPr txBox="1"/>
          <p:nvPr/>
        </p:nvSpPr>
        <p:spPr>
          <a:xfrm>
            <a:off x="284620" y="4153487"/>
            <a:ext cx="4260096" cy="5754506"/>
          </a:xfrm>
          <a:prstGeom prst="rect">
            <a:avLst/>
          </a:prstGeom>
        </p:spPr>
        <p:txBody>
          <a:bodyPr lIns="0" tIns="0" rIns="0" bIns="0" rtlCol="0" anchor="t">
            <a:spAutoFit/>
          </a:bodyPr>
          <a:lstStyle/>
          <a:p>
            <a:pPr algn="ctr">
              <a:lnSpc>
                <a:spcPts val="2520"/>
              </a:lnSpc>
            </a:pPr>
            <a:r>
              <a:rPr lang="en-US" sz="1800" spc="36">
                <a:solidFill>
                  <a:srgbClr val="4B3230"/>
                </a:solidFill>
                <a:latin typeface="Montserrat Light"/>
              </a:rPr>
              <a:t> Principle 1, 1 (h), 1 (i), 1(j)</a:t>
            </a:r>
          </a:p>
          <a:p>
            <a:pPr algn="ctr">
              <a:lnSpc>
                <a:spcPts val="2520"/>
              </a:lnSpc>
            </a:pPr>
            <a:r>
              <a:rPr lang="en-US" sz="1800" spc="36">
                <a:solidFill>
                  <a:srgbClr val="4B3230"/>
                </a:solidFill>
                <a:latin typeface="Montserrat Light"/>
              </a:rPr>
              <a:t>Not likely to result in physical, mental of moral harm, high standard of social responsiblity </a:t>
            </a:r>
          </a:p>
          <a:p>
            <a:pPr algn="ctr">
              <a:lnSpc>
                <a:spcPts val="2520"/>
              </a:lnSpc>
            </a:pPr>
            <a:r>
              <a:rPr lang="en-US" sz="1800" spc="36">
                <a:solidFill>
                  <a:srgbClr val="4B3230"/>
                </a:solidFill>
                <a:latin typeface="Montserrat Light"/>
              </a:rPr>
              <a:t>1(h) </a:t>
            </a:r>
          </a:p>
          <a:p>
            <a:pPr algn="ctr">
              <a:lnSpc>
                <a:spcPts val="2520"/>
              </a:lnSpc>
            </a:pPr>
            <a:r>
              <a:rPr lang="en-US" sz="1800" spc="36">
                <a:solidFill>
                  <a:srgbClr val="4B3230"/>
                </a:solidFill>
                <a:latin typeface="Montserrat Light"/>
              </a:rPr>
              <a:t> Popular characters and celebrities to be used in a responsible manner  </a:t>
            </a:r>
          </a:p>
          <a:p>
            <a:pPr algn="ctr">
              <a:lnSpc>
                <a:spcPts val="2520"/>
              </a:lnSpc>
            </a:pPr>
            <a:endParaRPr lang="en-US" sz="1800" spc="36">
              <a:solidFill>
                <a:srgbClr val="4B3230"/>
              </a:solidFill>
              <a:latin typeface="Montserrat Light"/>
            </a:endParaRPr>
          </a:p>
          <a:p>
            <a:pPr algn="ctr">
              <a:lnSpc>
                <a:spcPts val="2520"/>
              </a:lnSpc>
            </a:pPr>
            <a:r>
              <a:rPr lang="en-US" sz="1800" spc="36">
                <a:solidFill>
                  <a:srgbClr val="4B3230"/>
                </a:solidFill>
                <a:latin typeface="Montserrat Light"/>
              </a:rPr>
              <a:t>1 (i)   Ads (incl sponsorship ads) must not target children or be placed where children are significant proportion of audience </a:t>
            </a:r>
          </a:p>
          <a:p>
            <a:pPr marL="0" lvl="0" indent="0" algn="ctr">
              <a:lnSpc>
                <a:spcPts val="2520"/>
              </a:lnSpc>
              <a:spcBef>
                <a:spcPct val="0"/>
              </a:spcBef>
            </a:pPr>
            <a:r>
              <a:rPr lang="en-US" sz="1800" spc="36">
                <a:solidFill>
                  <a:srgbClr val="4B3230"/>
                </a:solidFill>
                <a:latin typeface="Montserrat Light"/>
              </a:rPr>
              <a:t>1(j) Special duty of care to occassional beverage advertising to young people</a:t>
            </a:r>
          </a:p>
          <a:p>
            <a:pPr marL="0" lvl="0" indent="0" algn="ctr">
              <a:lnSpc>
                <a:spcPts val="2520"/>
              </a:lnSpc>
              <a:spcBef>
                <a:spcPct val="0"/>
              </a:spcBef>
            </a:pPr>
            <a:r>
              <a:rPr lang="en-US" sz="1800" spc="36">
                <a:solidFill>
                  <a:srgbClr val="4B3230"/>
                </a:solidFill>
                <a:latin typeface="Montserrat Light"/>
              </a:rPr>
              <a:t>Principle 3, 3(a)  Sponsorship ads must not show an occassional food or beverage product </a:t>
            </a:r>
          </a:p>
        </p:txBody>
      </p:sp>
      <p:grpSp>
        <p:nvGrpSpPr>
          <p:cNvPr id="7" name="Group 7"/>
          <p:cNvGrpSpPr/>
          <p:nvPr/>
        </p:nvGrpSpPr>
        <p:grpSpPr>
          <a:xfrm>
            <a:off x="13840497" y="2486593"/>
            <a:ext cx="4608926" cy="7311843"/>
            <a:chOff x="0" y="0"/>
            <a:chExt cx="6145234" cy="9749124"/>
          </a:xfrm>
        </p:grpSpPr>
        <p:sp>
          <p:nvSpPr>
            <p:cNvPr id="8" name="AutoShape 8"/>
            <p:cNvSpPr/>
            <p:nvPr/>
          </p:nvSpPr>
          <p:spPr>
            <a:xfrm>
              <a:off x="0" y="0"/>
              <a:ext cx="6145234" cy="9749124"/>
            </a:xfrm>
            <a:prstGeom prst="rect">
              <a:avLst/>
            </a:prstGeom>
            <a:solidFill>
              <a:srgbClr val="5CE1E6">
                <a:alpha val="19607"/>
              </a:srgbClr>
            </a:solidFill>
          </p:spPr>
        </p:sp>
        <p:sp>
          <p:nvSpPr>
            <p:cNvPr id="9" name="AutoShape 9"/>
            <p:cNvSpPr/>
            <p:nvPr/>
          </p:nvSpPr>
          <p:spPr>
            <a:xfrm>
              <a:off x="0" y="0"/>
              <a:ext cx="6145234" cy="2004595"/>
            </a:xfrm>
            <a:prstGeom prst="rect">
              <a:avLst/>
            </a:prstGeom>
            <a:solidFill>
              <a:srgbClr val="38B6FF">
                <a:alpha val="88627"/>
              </a:srgbClr>
            </a:solidFill>
          </p:spPr>
        </p:sp>
      </p:grpSp>
      <p:sp>
        <p:nvSpPr>
          <p:cNvPr id="10" name="TextBox 10"/>
          <p:cNvSpPr txBox="1"/>
          <p:nvPr/>
        </p:nvSpPr>
        <p:spPr>
          <a:xfrm>
            <a:off x="14455051" y="2821010"/>
            <a:ext cx="3103368" cy="466725"/>
          </a:xfrm>
          <a:prstGeom prst="rect">
            <a:avLst/>
          </a:prstGeom>
        </p:spPr>
        <p:txBody>
          <a:bodyPr lIns="0" tIns="0" rIns="0" bIns="0" rtlCol="0" anchor="t">
            <a:spAutoFit/>
          </a:bodyPr>
          <a:lstStyle/>
          <a:p>
            <a:pPr algn="ctr">
              <a:lnSpc>
                <a:spcPts val="3600"/>
              </a:lnSpc>
            </a:pPr>
            <a:r>
              <a:rPr lang="en-US" sz="3000" spc="300">
                <a:solidFill>
                  <a:srgbClr val="F8F8EE"/>
                </a:solidFill>
                <a:latin typeface="Montserrat Classic"/>
              </a:rPr>
              <a:t>ASA RULING</a:t>
            </a:r>
          </a:p>
        </p:txBody>
      </p:sp>
      <p:sp>
        <p:nvSpPr>
          <p:cNvPr id="11" name="TextBox 11"/>
          <p:cNvSpPr txBox="1"/>
          <p:nvPr/>
        </p:nvSpPr>
        <p:spPr>
          <a:xfrm>
            <a:off x="14398344" y="4046220"/>
            <a:ext cx="3677042" cy="6826730"/>
          </a:xfrm>
          <a:prstGeom prst="rect">
            <a:avLst/>
          </a:prstGeom>
        </p:spPr>
        <p:txBody>
          <a:bodyPr lIns="0" tIns="0" rIns="0" bIns="0" rtlCol="0" anchor="t">
            <a:spAutoFit/>
          </a:bodyPr>
          <a:lstStyle/>
          <a:p>
            <a:pPr algn="ctr">
              <a:lnSpc>
                <a:spcPts val="2592"/>
              </a:lnSpc>
            </a:pPr>
            <a:r>
              <a:rPr lang="en-US" sz="1851" spc="37">
                <a:solidFill>
                  <a:srgbClr val="4B3230"/>
                </a:solidFill>
                <a:latin typeface="Montserrat Light"/>
              </a:rPr>
              <a:t>Partially upheld- In breach of 1, 1(i), 3, 3(a) </a:t>
            </a:r>
          </a:p>
          <a:p>
            <a:pPr algn="ctr">
              <a:lnSpc>
                <a:spcPts val="2592"/>
              </a:lnSpc>
            </a:pPr>
            <a:endParaRPr lang="en-US" sz="1851" spc="37">
              <a:solidFill>
                <a:srgbClr val="4B3230"/>
              </a:solidFill>
              <a:latin typeface="Montserrat Light"/>
            </a:endParaRPr>
          </a:p>
          <a:p>
            <a:pPr algn="ctr">
              <a:lnSpc>
                <a:spcPts val="2592"/>
              </a:lnSpc>
            </a:pPr>
            <a:r>
              <a:rPr lang="en-US" sz="1851" spc="37">
                <a:solidFill>
                  <a:srgbClr val="4B3230"/>
                </a:solidFill>
                <a:latin typeface="Montserrat Light"/>
              </a:rPr>
              <a:t>Sponsorship ad which targeted children and young people. Full sugar Coke appeal to children, placement, recognition of Youhtline. </a:t>
            </a:r>
          </a:p>
          <a:p>
            <a:pPr algn="ctr">
              <a:lnSpc>
                <a:spcPts val="2592"/>
              </a:lnSpc>
            </a:pPr>
            <a:endParaRPr lang="en-US" sz="1851" spc="37">
              <a:solidFill>
                <a:srgbClr val="4B3230"/>
              </a:solidFill>
              <a:latin typeface="Montserrat Light"/>
            </a:endParaRPr>
          </a:p>
          <a:p>
            <a:pPr algn="ctr">
              <a:lnSpc>
                <a:spcPts val="2592"/>
              </a:lnSpc>
            </a:pPr>
            <a:r>
              <a:rPr lang="en-US" sz="1851" spc="37">
                <a:solidFill>
                  <a:srgbClr val="4B3230"/>
                </a:solidFill>
                <a:latin typeface="Montserrat Light"/>
              </a:rPr>
              <a:t>Primary concern occassional beverage not Santa Claus</a:t>
            </a:r>
          </a:p>
          <a:p>
            <a:pPr algn="ctr">
              <a:lnSpc>
                <a:spcPts val="2592"/>
              </a:lnSpc>
            </a:pPr>
            <a:endParaRPr lang="en-US" sz="1851" spc="37">
              <a:solidFill>
                <a:srgbClr val="4B3230"/>
              </a:solidFill>
              <a:latin typeface="Montserrat Light"/>
            </a:endParaRPr>
          </a:p>
          <a:p>
            <a:pPr algn="ctr">
              <a:lnSpc>
                <a:spcPts val="2592"/>
              </a:lnSpc>
            </a:pPr>
            <a:r>
              <a:rPr lang="en-US" sz="1851" spc="37">
                <a:solidFill>
                  <a:srgbClr val="4B3230"/>
                </a:solidFill>
                <a:latin typeface="Montserrat Light"/>
              </a:rPr>
              <a:t>Placement- lack of data- err on the side of caution. </a:t>
            </a:r>
          </a:p>
          <a:p>
            <a:pPr algn="ctr">
              <a:lnSpc>
                <a:spcPts val="2592"/>
              </a:lnSpc>
            </a:pPr>
            <a:endParaRPr lang="en-US" sz="1851" spc="37">
              <a:solidFill>
                <a:srgbClr val="4B3230"/>
              </a:solidFill>
              <a:latin typeface="Montserrat Light"/>
            </a:endParaRPr>
          </a:p>
          <a:p>
            <a:pPr algn="ctr">
              <a:lnSpc>
                <a:spcPts val="2592"/>
              </a:lnSpc>
            </a:pPr>
            <a:endParaRPr lang="en-US" sz="1851" spc="37">
              <a:solidFill>
                <a:srgbClr val="4B3230"/>
              </a:solidFill>
              <a:latin typeface="Montserrat Light"/>
            </a:endParaRPr>
          </a:p>
          <a:p>
            <a:pPr algn="ctr">
              <a:lnSpc>
                <a:spcPts val="2592"/>
              </a:lnSpc>
            </a:pPr>
            <a:r>
              <a:rPr lang="en-US" sz="1851" spc="37">
                <a:solidFill>
                  <a:srgbClr val="4B3230"/>
                </a:solidFill>
                <a:latin typeface="Montserrat Light"/>
              </a:rPr>
              <a:t>. </a:t>
            </a:r>
          </a:p>
          <a:p>
            <a:pPr algn="ctr">
              <a:lnSpc>
                <a:spcPts val="2592"/>
              </a:lnSpc>
            </a:pPr>
            <a:r>
              <a:rPr lang="en-US" sz="1851" spc="37">
                <a:solidFill>
                  <a:srgbClr val="4B3230"/>
                </a:solidFill>
                <a:latin typeface="Montserrat Light"/>
              </a:rPr>
              <a:t> </a:t>
            </a:r>
          </a:p>
          <a:p>
            <a:pPr algn="ctr">
              <a:lnSpc>
                <a:spcPts val="2592"/>
              </a:lnSpc>
            </a:pPr>
            <a:endParaRPr lang="en-US" sz="1851" spc="37">
              <a:solidFill>
                <a:srgbClr val="4B3230"/>
              </a:solidFill>
              <a:latin typeface="Montserrat Light"/>
            </a:endParaRPr>
          </a:p>
          <a:p>
            <a:pPr algn="ctr">
              <a:lnSpc>
                <a:spcPts val="2592"/>
              </a:lnSpc>
            </a:pPr>
            <a:r>
              <a:rPr lang="en-US" sz="1851" spc="37">
                <a:solidFill>
                  <a:srgbClr val="4B3230"/>
                </a:solidFill>
                <a:latin typeface="Montserrat Light"/>
              </a:rPr>
              <a:t> </a:t>
            </a:r>
          </a:p>
          <a:p>
            <a:pPr algn="ctr">
              <a:lnSpc>
                <a:spcPts val="1975"/>
              </a:lnSpc>
            </a:pPr>
            <a:r>
              <a:rPr lang="en-US" sz="1410" spc="28">
                <a:solidFill>
                  <a:srgbClr val="4B3230"/>
                </a:solidFill>
                <a:latin typeface="Montserrat Light"/>
              </a:rPr>
              <a:t>.</a:t>
            </a:r>
          </a:p>
        </p:txBody>
      </p:sp>
      <p:grpSp>
        <p:nvGrpSpPr>
          <p:cNvPr id="12" name="Group 12"/>
          <p:cNvGrpSpPr/>
          <p:nvPr/>
        </p:nvGrpSpPr>
        <p:grpSpPr>
          <a:xfrm>
            <a:off x="4679381" y="2486593"/>
            <a:ext cx="4650934" cy="7395068"/>
            <a:chOff x="0" y="0"/>
            <a:chExt cx="6201246" cy="9860091"/>
          </a:xfrm>
        </p:grpSpPr>
        <p:sp>
          <p:nvSpPr>
            <p:cNvPr id="13" name="AutoShape 13"/>
            <p:cNvSpPr/>
            <p:nvPr/>
          </p:nvSpPr>
          <p:spPr>
            <a:xfrm>
              <a:off x="0" y="0"/>
              <a:ext cx="6201246" cy="9860091"/>
            </a:xfrm>
            <a:prstGeom prst="rect">
              <a:avLst/>
            </a:prstGeom>
            <a:solidFill>
              <a:srgbClr val="5CE1E6">
                <a:alpha val="19607"/>
              </a:srgbClr>
            </a:solidFill>
          </p:spPr>
        </p:sp>
        <p:sp>
          <p:nvSpPr>
            <p:cNvPr id="14" name="AutoShape 14"/>
            <p:cNvSpPr/>
            <p:nvPr/>
          </p:nvSpPr>
          <p:spPr>
            <a:xfrm>
              <a:off x="0" y="0"/>
              <a:ext cx="6201246" cy="2022866"/>
            </a:xfrm>
            <a:prstGeom prst="rect">
              <a:avLst/>
            </a:prstGeom>
            <a:solidFill>
              <a:srgbClr val="38B6FF">
                <a:alpha val="88627"/>
              </a:srgbClr>
            </a:solidFill>
          </p:spPr>
        </p:sp>
      </p:grpSp>
      <p:sp>
        <p:nvSpPr>
          <p:cNvPr id="15" name="TextBox 15"/>
          <p:cNvSpPr txBox="1"/>
          <p:nvPr/>
        </p:nvSpPr>
        <p:spPr>
          <a:xfrm>
            <a:off x="5391603" y="2486593"/>
            <a:ext cx="3103368" cy="1280160"/>
          </a:xfrm>
          <a:prstGeom prst="rect">
            <a:avLst/>
          </a:prstGeom>
        </p:spPr>
        <p:txBody>
          <a:bodyPr lIns="0" tIns="0" rIns="0" bIns="0" rtlCol="0" anchor="t">
            <a:spAutoFit/>
          </a:bodyPr>
          <a:lstStyle/>
          <a:p>
            <a:pPr algn="ctr">
              <a:lnSpc>
                <a:spcPts val="3360"/>
              </a:lnSpc>
            </a:pPr>
            <a:r>
              <a:rPr lang="en-US" sz="2800" spc="196">
                <a:solidFill>
                  <a:srgbClr val="F8F8EE"/>
                </a:solidFill>
                <a:latin typeface="Montserrat Classic"/>
              </a:rPr>
              <a:t>WE COMPLAINED THAT</a:t>
            </a:r>
          </a:p>
        </p:txBody>
      </p:sp>
      <p:sp>
        <p:nvSpPr>
          <p:cNvPr id="16" name="TextBox 16"/>
          <p:cNvSpPr txBox="1"/>
          <p:nvPr/>
        </p:nvSpPr>
        <p:spPr>
          <a:xfrm>
            <a:off x="5019682" y="4046220"/>
            <a:ext cx="3847209" cy="5113020"/>
          </a:xfrm>
          <a:prstGeom prst="rect">
            <a:avLst/>
          </a:prstGeom>
        </p:spPr>
        <p:txBody>
          <a:bodyPr lIns="0" tIns="0" rIns="0" bIns="0" rtlCol="0" anchor="t">
            <a:spAutoFit/>
          </a:bodyPr>
          <a:lstStyle/>
          <a:p>
            <a:pPr algn="ctr">
              <a:lnSpc>
                <a:spcPts val="2520"/>
              </a:lnSpc>
            </a:pPr>
            <a:r>
              <a:rPr lang="en-US" sz="1800" spc="36">
                <a:solidFill>
                  <a:srgbClr val="4B3230"/>
                </a:solidFill>
                <a:latin typeface="Montserrat Light"/>
              </a:rPr>
              <a:t> Both Coke and Coke No Sugar are occassional. </a:t>
            </a:r>
          </a:p>
          <a:p>
            <a:pPr algn="ctr">
              <a:lnSpc>
                <a:spcPts val="2520"/>
              </a:lnSpc>
            </a:pPr>
            <a:r>
              <a:rPr lang="en-US" sz="1800" spc="36">
                <a:solidFill>
                  <a:srgbClr val="4B3230"/>
                </a:solidFill>
                <a:latin typeface="Montserrat Light"/>
              </a:rPr>
              <a:t>Santa Claus best loved characters by children. Holding bottles of cokes to appeal to children. </a:t>
            </a:r>
          </a:p>
          <a:p>
            <a:pPr marL="0" lvl="0" indent="0" algn="ctr">
              <a:lnSpc>
                <a:spcPts val="2520"/>
              </a:lnSpc>
              <a:spcBef>
                <a:spcPct val="0"/>
              </a:spcBef>
            </a:pPr>
            <a:endParaRPr lang="en-US" sz="1800" spc="36">
              <a:solidFill>
                <a:srgbClr val="4B3230"/>
              </a:solidFill>
              <a:latin typeface="Montserrat Light"/>
            </a:endParaRPr>
          </a:p>
          <a:p>
            <a:pPr marL="0" lvl="0" indent="0" algn="ctr">
              <a:lnSpc>
                <a:spcPts val="2520"/>
              </a:lnSpc>
              <a:spcBef>
                <a:spcPct val="0"/>
              </a:spcBef>
            </a:pPr>
            <a:r>
              <a:rPr lang="en-US" sz="1800" spc="36">
                <a:solidFill>
                  <a:srgbClr val="4B3230"/>
                </a:solidFill>
                <a:latin typeface="Montserrat Light"/>
              </a:rPr>
              <a:t>Bus shelter close to primary and secondary school- large numbers of children will view. </a:t>
            </a:r>
          </a:p>
          <a:p>
            <a:pPr marL="0" lvl="0" indent="0" algn="ctr">
              <a:lnSpc>
                <a:spcPts val="2520"/>
              </a:lnSpc>
              <a:spcBef>
                <a:spcPct val="0"/>
              </a:spcBef>
            </a:pPr>
            <a:endParaRPr lang="en-US" sz="1800" spc="36">
              <a:solidFill>
                <a:srgbClr val="4B3230"/>
              </a:solidFill>
              <a:latin typeface="Montserrat Light"/>
            </a:endParaRPr>
          </a:p>
          <a:p>
            <a:pPr marL="0" lvl="0" indent="0" algn="ctr">
              <a:lnSpc>
                <a:spcPts val="2520"/>
              </a:lnSpc>
              <a:spcBef>
                <a:spcPct val="0"/>
              </a:spcBef>
            </a:pPr>
            <a:r>
              <a:rPr lang="en-US" sz="1800" spc="36">
                <a:solidFill>
                  <a:srgbClr val="4B3230"/>
                </a:solidFill>
                <a:latin typeface="Montserrat Light"/>
              </a:rPr>
              <a:t>Irresponsible advertising despite good cause. </a:t>
            </a:r>
          </a:p>
          <a:p>
            <a:pPr marL="0" lvl="0" indent="0" algn="ctr">
              <a:lnSpc>
                <a:spcPts val="2520"/>
              </a:lnSpc>
              <a:spcBef>
                <a:spcPct val="0"/>
              </a:spcBef>
            </a:pPr>
            <a:endParaRPr lang="en-US" sz="1800" spc="36">
              <a:solidFill>
                <a:srgbClr val="4B3230"/>
              </a:solidFill>
              <a:latin typeface="Montserrat Light"/>
            </a:endParaRPr>
          </a:p>
          <a:p>
            <a:pPr marL="0" lvl="0" indent="0" algn="ctr">
              <a:lnSpc>
                <a:spcPts val="2520"/>
              </a:lnSpc>
              <a:spcBef>
                <a:spcPct val="0"/>
              </a:spcBef>
            </a:pPr>
            <a:r>
              <a:rPr lang="en-US" sz="1800" spc="36">
                <a:solidFill>
                  <a:srgbClr val="4B3230"/>
                </a:solidFill>
                <a:latin typeface="Montserrat Light"/>
              </a:rPr>
              <a:t>Sponsorship ad for Youthline containing ocassional beverages. </a:t>
            </a:r>
          </a:p>
        </p:txBody>
      </p:sp>
      <p:grpSp>
        <p:nvGrpSpPr>
          <p:cNvPr id="17" name="Group 17"/>
          <p:cNvGrpSpPr/>
          <p:nvPr/>
        </p:nvGrpSpPr>
        <p:grpSpPr>
          <a:xfrm>
            <a:off x="9330315" y="2486593"/>
            <a:ext cx="4608926" cy="7311843"/>
            <a:chOff x="0" y="0"/>
            <a:chExt cx="6145234" cy="9749124"/>
          </a:xfrm>
        </p:grpSpPr>
        <p:sp>
          <p:nvSpPr>
            <p:cNvPr id="18" name="AutoShape 18"/>
            <p:cNvSpPr/>
            <p:nvPr/>
          </p:nvSpPr>
          <p:spPr>
            <a:xfrm>
              <a:off x="0" y="0"/>
              <a:ext cx="6145234" cy="9749124"/>
            </a:xfrm>
            <a:prstGeom prst="rect">
              <a:avLst/>
            </a:prstGeom>
            <a:solidFill>
              <a:srgbClr val="5CE1E6">
                <a:alpha val="19607"/>
              </a:srgbClr>
            </a:solidFill>
          </p:spPr>
        </p:sp>
        <p:sp>
          <p:nvSpPr>
            <p:cNvPr id="19" name="AutoShape 19"/>
            <p:cNvSpPr/>
            <p:nvPr/>
          </p:nvSpPr>
          <p:spPr>
            <a:xfrm>
              <a:off x="0" y="0"/>
              <a:ext cx="6145234" cy="2004595"/>
            </a:xfrm>
            <a:prstGeom prst="rect">
              <a:avLst/>
            </a:prstGeom>
            <a:solidFill>
              <a:srgbClr val="38B6FF">
                <a:alpha val="88627"/>
              </a:srgbClr>
            </a:solidFill>
          </p:spPr>
        </p:sp>
      </p:grpSp>
      <p:sp>
        <p:nvSpPr>
          <p:cNvPr id="20" name="TextBox 20"/>
          <p:cNvSpPr txBox="1"/>
          <p:nvPr/>
        </p:nvSpPr>
        <p:spPr>
          <a:xfrm>
            <a:off x="10133097" y="2865120"/>
            <a:ext cx="3103368" cy="466725"/>
          </a:xfrm>
          <a:prstGeom prst="rect">
            <a:avLst/>
          </a:prstGeom>
        </p:spPr>
        <p:txBody>
          <a:bodyPr lIns="0" tIns="0" rIns="0" bIns="0" rtlCol="0" anchor="t">
            <a:spAutoFit/>
          </a:bodyPr>
          <a:lstStyle/>
          <a:p>
            <a:pPr algn="ctr">
              <a:lnSpc>
                <a:spcPts val="3600"/>
              </a:lnSpc>
            </a:pPr>
            <a:r>
              <a:rPr lang="en-US" sz="3000" spc="210">
                <a:solidFill>
                  <a:srgbClr val="F8F8EE"/>
                </a:solidFill>
                <a:latin typeface="Montserrat Classic"/>
              </a:rPr>
              <a:t>COKE REPLY</a:t>
            </a:r>
          </a:p>
        </p:txBody>
      </p:sp>
      <p:sp>
        <p:nvSpPr>
          <p:cNvPr id="21" name="TextBox 21"/>
          <p:cNvSpPr txBox="1"/>
          <p:nvPr/>
        </p:nvSpPr>
        <p:spPr>
          <a:xfrm>
            <a:off x="9511792" y="4056324"/>
            <a:ext cx="3858323" cy="4792980"/>
          </a:xfrm>
          <a:prstGeom prst="rect">
            <a:avLst/>
          </a:prstGeom>
        </p:spPr>
        <p:txBody>
          <a:bodyPr lIns="0" tIns="0" rIns="0" bIns="0" rtlCol="0" anchor="t">
            <a:spAutoFit/>
          </a:bodyPr>
          <a:lstStyle/>
          <a:p>
            <a:pPr marL="0" lvl="0" indent="0" algn="ctr">
              <a:lnSpc>
                <a:spcPts val="2520"/>
              </a:lnSpc>
              <a:spcBef>
                <a:spcPct val="0"/>
              </a:spcBef>
            </a:pPr>
            <a:r>
              <a:rPr lang="en-US" sz="1800" spc="36">
                <a:solidFill>
                  <a:srgbClr val="4B3230"/>
                </a:solidFill>
                <a:latin typeface="Montserrat Light"/>
              </a:rPr>
              <a:t>  Coke No Sugar is a sometimes beverage </a:t>
            </a:r>
          </a:p>
          <a:p>
            <a:pPr marL="0" lvl="0" indent="0" algn="ctr">
              <a:lnSpc>
                <a:spcPts val="2520"/>
              </a:lnSpc>
              <a:spcBef>
                <a:spcPct val="0"/>
              </a:spcBef>
            </a:pPr>
            <a:endParaRPr lang="en-US" sz="1800" spc="36">
              <a:solidFill>
                <a:srgbClr val="4B3230"/>
              </a:solidFill>
              <a:latin typeface="Montserrat Light"/>
            </a:endParaRPr>
          </a:p>
          <a:p>
            <a:pPr marL="0" lvl="0" indent="0" algn="ctr">
              <a:lnSpc>
                <a:spcPts val="2520"/>
              </a:lnSpc>
              <a:spcBef>
                <a:spcPct val="0"/>
              </a:spcBef>
            </a:pPr>
            <a:r>
              <a:rPr lang="en-US" sz="1800" spc="36">
                <a:solidFill>
                  <a:srgbClr val="4B3230"/>
                </a:solidFill>
                <a:latin typeface="Montserrat Light"/>
              </a:rPr>
              <a:t>Purpose of Santa is to appeal to families, not to target children or young people</a:t>
            </a:r>
          </a:p>
          <a:p>
            <a:pPr marL="0" lvl="0" indent="0" algn="ctr">
              <a:lnSpc>
                <a:spcPts val="2520"/>
              </a:lnSpc>
              <a:spcBef>
                <a:spcPct val="0"/>
              </a:spcBef>
            </a:pPr>
            <a:endParaRPr lang="en-US" sz="1800" spc="36">
              <a:solidFill>
                <a:srgbClr val="4B3230"/>
              </a:solidFill>
              <a:latin typeface="Montserrat Light"/>
            </a:endParaRPr>
          </a:p>
          <a:p>
            <a:pPr marL="0" lvl="0" indent="0" algn="ctr">
              <a:lnSpc>
                <a:spcPts val="2520"/>
              </a:lnSpc>
              <a:spcBef>
                <a:spcPct val="0"/>
              </a:spcBef>
            </a:pPr>
            <a:r>
              <a:rPr lang="en-US" sz="1800" spc="36">
                <a:solidFill>
                  <a:srgbClr val="4B3230"/>
                </a:solidFill>
                <a:latin typeface="Montserrat Light"/>
              </a:rPr>
              <a:t>Not placed  within 250m of main entrance of a school. </a:t>
            </a:r>
          </a:p>
          <a:p>
            <a:pPr marL="0" lvl="0" indent="0" algn="ctr">
              <a:lnSpc>
                <a:spcPts val="2520"/>
              </a:lnSpc>
              <a:spcBef>
                <a:spcPct val="0"/>
              </a:spcBef>
            </a:pPr>
            <a:endParaRPr lang="en-US" sz="1800" spc="36">
              <a:solidFill>
                <a:srgbClr val="4B3230"/>
              </a:solidFill>
              <a:latin typeface="Montserrat Light"/>
            </a:endParaRPr>
          </a:p>
          <a:p>
            <a:pPr marL="0" lvl="0" indent="0" algn="ctr">
              <a:lnSpc>
                <a:spcPts val="2520"/>
              </a:lnSpc>
              <a:spcBef>
                <a:spcPct val="0"/>
              </a:spcBef>
            </a:pPr>
            <a:r>
              <a:rPr lang="en-US" sz="1800" spc="36">
                <a:solidFill>
                  <a:srgbClr val="4B3230"/>
                </a:solidFill>
                <a:latin typeface="Montserrat Light"/>
              </a:rPr>
              <a:t>Median age of surrounding households 38.5 and 47.5 </a:t>
            </a:r>
          </a:p>
          <a:p>
            <a:pPr marL="0" lvl="0" indent="0" algn="ctr">
              <a:lnSpc>
                <a:spcPts val="2520"/>
              </a:lnSpc>
              <a:spcBef>
                <a:spcPct val="0"/>
              </a:spcBef>
            </a:pPr>
            <a:endParaRPr lang="en-US" sz="1800" spc="36">
              <a:solidFill>
                <a:srgbClr val="4B3230"/>
              </a:solidFill>
              <a:latin typeface="Montserrat Light"/>
            </a:endParaRPr>
          </a:p>
          <a:p>
            <a:pPr marL="0" lvl="0" indent="0" algn="ctr">
              <a:lnSpc>
                <a:spcPts val="2520"/>
              </a:lnSpc>
              <a:spcBef>
                <a:spcPct val="0"/>
              </a:spcBef>
            </a:pPr>
            <a:r>
              <a:rPr lang="en-US" sz="1800" spc="36">
                <a:solidFill>
                  <a:srgbClr val="4B3230"/>
                </a:solidFill>
                <a:latin typeface="Montserrat Light"/>
              </a:rPr>
              <a:t>Relationship with Youthline a corporate partnership</a:t>
            </a:r>
          </a:p>
        </p:txBody>
      </p:sp>
      <p:pic>
        <p:nvPicPr>
          <p:cNvPr id="22" name="Picture 2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934827" y="-938910"/>
            <a:ext cx="2281118" cy="2281118"/>
          </a:xfrm>
          <a:prstGeom prst="rect">
            <a:avLst/>
          </a:prstGeom>
        </p:spPr>
      </p:pic>
      <p:sp>
        <p:nvSpPr>
          <p:cNvPr id="23" name="TextBox 23"/>
          <p:cNvSpPr txBox="1"/>
          <p:nvPr/>
        </p:nvSpPr>
        <p:spPr>
          <a:xfrm>
            <a:off x="106824" y="192124"/>
            <a:ext cx="16828004" cy="1533525"/>
          </a:xfrm>
          <a:prstGeom prst="rect">
            <a:avLst/>
          </a:prstGeom>
        </p:spPr>
        <p:txBody>
          <a:bodyPr lIns="0" tIns="0" rIns="0" bIns="0" rtlCol="0" anchor="t">
            <a:spAutoFit/>
          </a:bodyPr>
          <a:lstStyle/>
          <a:p>
            <a:pPr algn="l">
              <a:lnSpc>
                <a:spcPts val="6000"/>
              </a:lnSpc>
            </a:pPr>
            <a:r>
              <a:rPr lang="en-US" sz="5000" spc="350">
                <a:solidFill>
                  <a:srgbClr val="FF66C4"/>
                </a:solidFill>
                <a:latin typeface="Montserrat Classic Bold"/>
              </a:rPr>
              <a:t>Coca Cola complaint, complaint decision and advertiser response </a:t>
            </a:r>
          </a:p>
        </p:txBody>
      </p:sp>
      <p:sp>
        <p:nvSpPr>
          <p:cNvPr id="24" name="TextBox 24"/>
          <p:cNvSpPr txBox="1"/>
          <p:nvPr/>
        </p:nvSpPr>
        <p:spPr>
          <a:xfrm>
            <a:off x="155763" y="1755072"/>
            <a:ext cx="17683393" cy="731520"/>
          </a:xfrm>
          <a:prstGeom prst="rect">
            <a:avLst/>
          </a:prstGeom>
        </p:spPr>
        <p:txBody>
          <a:bodyPr lIns="0" tIns="0" rIns="0" bIns="0" rtlCol="0" anchor="t">
            <a:spAutoFit/>
          </a:bodyPr>
          <a:lstStyle/>
          <a:p>
            <a:pPr>
              <a:lnSpc>
                <a:spcPts val="1920"/>
              </a:lnSpc>
              <a:spcBef>
                <a:spcPct val="0"/>
              </a:spcBef>
            </a:pPr>
            <a:r>
              <a:rPr lang="en-US" sz="1600" spc="112">
                <a:solidFill>
                  <a:srgbClr val="000000"/>
                </a:solidFill>
                <a:latin typeface="Montserrat Light"/>
              </a:rPr>
              <a:t>Breaches highlighted by complainant: In breach of principle 1 and rules 1(h) 1 (i) 1(j), principle 3 and rule 3(a)</a:t>
            </a:r>
          </a:p>
          <a:p>
            <a:pPr>
              <a:lnSpc>
                <a:spcPts val="1920"/>
              </a:lnSpc>
              <a:spcBef>
                <a:spcPct val="0"/>
              </a:spcBef>
            </a:pPr>
            <a:r>
              <a:rPr lang="en-US" sz="1600" spc="112">
                <a:solidFill>
                  <a:srgbClr val="000000"/>
                </a:solidFill>
                <a:latin typeface="Montserrat Light"/>
              </a:rPr>
              <a:t>Breaches determined by ASA complaints board: Partially upheld. Ruled in breach of principle 1, rule 1(i), principle 3 and rule 3(a), did not breach rules 1(h) and 1(j).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AutoShape 2"/>
          <p:cNvSpPr/>
          <p:nvPr/>
        </p:nvSpPr>
        <p:spPr>
          <a:xfrm>
            <a:off x="1032916" y="2539253"/>
            <a:ext cx="5238750" cy="3076009"/>
          </a:xfrm>
          <a:prstGeom prst="rect">
            <a:avLst/>
          </a:prstGeom>
          <a:solidFill>
            <a:srgbClr val="F8F8EE"/>
          </a:solidFill>
        </p:spPr>
      </p:sp>
      <p:sp>
        <p:nvSpPr>
          <p:cNvPr id="3" name="AutoShape 3"/>
          <p:cNvSpPr/>
          <p:nvPr/>
        </p:nvSpPr>
        <p:spPr>
          <a:xfrm>
            <a:off x="6524270" y="2539253"/>
            <a:ext cx="5238750" cy="3076009"/>
          </a:xfrm>
          <a:prstGeom prst="rect">
            <a:avLst/>
          </a:prstGeom>
          <a:solidFill>
            <a:srgbClr val="F8F8EE"/>
          </a:solidFill>
        </p:spPr>
      </p:sp>
      <p:sp>
        <p:nvSpPr>
          <p:cNvPr id="4" name="AutoShape 4"/>
          <p:cNvSpPr/>
          <p:nvPr/>
        </p:nvSpPr>
        <p:spPr>
          <a:xfrm>
            <a:off x="12020550" y="2539253"/>
            <a:ext cx="5238750" cy="3076009"/>
          </a:xfrm>
          <a:prstGeom prst="rect">
            <a:avLst/>
          </a:prstGeom>
          <a:solidFill>
            <a:srgbClr val="F8F8EE"/>
          </a:solidFill>
        </p:spPr>
      </p:sp>
      <p:sp>
        <p:nvSpPr>
          <p:cNvPr id="5" name="TextBox 5"/>
          <p:cNvSpPr txBox="1"/>
          <p:nvPr/>
        </p:nvSpPr>
        <p:spPr>
          <a:xfrm>
            <a:off x="12329690" y="3223519"/>
            <a:ext cx="4620469" cy="2110740"/>
          </a:xfrm>
          <a:prstGeom prst="rect">
            <a:avLst/>
          </a:prstGeom>
        </p:spPr>
        <p:txBody>
          <a:bodyPr lIns="0" tIns="0" rIns="0" bIns="0" rtlCol="0" anchor="t">
            <a:spAutoFit/>
          </a:bodyPr>
          <a:lstStyle/>
          <a:p>
            <a:pPr algn="ctr">
              <a:lnSpc>
                <a:spcPts val="3359"/>
              </a:lnSpc>
            </a:pPr>
            <a:r>
              <a:rPr lang="en-US" sz="2400" spc="48">
                <a:solidFill>
                  <a:srgbClr val="4B3230"/>
                </a:solidFill>
                <a:latin typeface="Montserrat Light"/>
              </a:rPr>
              <a:t>Make a complaint to the Advertising Standards Authority (ASA) when you see ads for junk food that are aimed at children.</a:t>
            </a:r>
          </a:p>
        </p:txBody>
      </p:sp>
      <p:sp>
        <p:nvSpPr>
          <p:cNvPr id="6" name="AutoShape 6"/>
          <p:cNvSpPr/>
          <p:nvPr/>
        </p:nvSpPr>
        <p:spPr>
          <a:xfrm>
            <a:off x="1032916" y="5856230"/>
            <a:ext cx="5238750" cy="3076009"/>
          </a:xfrm>
          <a:prstGeom prst="rect">
            <a:avLst/>
          </a:prstGeom>
          <a:solidFill>
            <a:srgbClr val="F8F8EE"/>
          </a:solidFill>
        </p:spPr>
      </p:sp>
      <p:sp>
        <p:nvSpPr>
          <p:cNvPr id="7" name="AutoShape 7"/>
          <p:cNvSpPr/>
          <p:nvPr/>
        </p:nvSpPr>
        <p:spPr>
          <a:xfrm>
            <a:off x="6524270" y="5856230"/>
            <a:ext cx="5238750" cy="3076009"/>
          </a:xfrm>
          <a:prstGeom prst="rect">
            <a:avLst/>
          </a:prstGeom>
          <a:solidFill>
            <a:srgbClr val="F8F8EE"/>
          </a:solidFill>
        </p:spPr>
      </p:sp>
      <p:sp>
        <p:nvSpPr>
          <p:cNvPr id="8" name="AutoShape 8"/>
          <p:cNvSpPr/>
          <p:nvPr/>
        </p:nvSpPr>
        <p:spPr>
          <a:xfrm>
            <a:off x="12020550" y="5856230"/>
            <a:ext cx="5238750" cy="3076009"/>
          </a:xfrm>
          <a:prstGeom prst="rect">
            <a:avLst/>
          </a:prstGeom>
          <a:solidFill>
            <a:srgbClr val="F8F8EE"/>
          </a:solidFill>
        </p:spPr>
      </p:sp>
      <p:sp>
        <p:nvSpPr>
          <p:cNvPr id="9" name="TextBox 9"/>
          <p:cNvSpPr txBox="1"/>
          <p:nvPr/>
        </p:nvSpPr>
        <p:spPr>
          <a:xfrm>
            <a:off x="1342056" y="6319814"/>
            <a:ext cx="4620469" cy="2110740"/>
          </a:xfrm>
          <a:prstGeom prst="rect">
            <a:avLst/>
          </a:prstGeom>
        </p:spPr>
        <p:txBody>
          <a:bodyPr lIns="0" tIns="0" rIns="0" bIns="0" rtlCol="0" anchor="t">
            <a:spAutoFit/>
          </a:bodyPr>
          <a:lstStyle/>
          <a:p>
            <a:pPr algn="ctr">
              <a:lnSpc>
                <a:spcPts val="3359"/>
              </a:lnSpc>
            </a:pPr>
            <a:r>
              <a:rPr lang="en-US" sz="2400" spc="48">
                <a:solidFill>
                  <a:srgbClr val="4B3230"/>
                </a:solidFill>
                <a:latin typeface="Montserrat Light"/>
              </a:rPr>
              <a:t>Speak with your Councillor and Local Board members about outdoor signs and council properties such as parks and recreation centres.</a:t>
            </a:r>
          </a:p>
        </p:txBody>
      </p:sp>
      <p:sp>
        <p:nvSpPr>
          <p:cNvPr id="10" name="TextBox 10"/>
          <p:cNvSpPr txBox="1"/>
          <p:nvPr/>
        </p:nvSpPr>
        <p:spPr>
          <a:xfrm>
            <a:off x="6833765" y="6319814"/>
            <a:ext cx="4620469" cy="2110740"/>
          </a:xfrm>
          <a:prstGeom prst="rect">
            <a:avLst/>
          </a:prstGeom>
        </p:spPr>
        <p:txBody>
          <a:bodyPr lIns="0" tIns="0" rIns="0" bIns="0" rtlCol="0" anchor="t">
            <a:spAutoFit/>
          </a:bodyPr>
          <a:lstStyle/>
          <a:p>
            <a:pPr algn="ctr">
              <a:lnSpc>
                <a:spcPts val="3359"/>
              </a:lnSpc>
            </a:pPr>
            <a:r>
              <a:rPr lang="en-US" sz="2400" spc="48">
                <a:solidFill>
                  <a:srgbClr val="4B3230"/>
                </a:solidFill>
                <a:latin typeface="Montserrat Light"/>
              </a:rPr>
              <a:t>Other countries regulate this type of marketing – the UK, Ireland and South Korea. Contact your MP about regulatory changes.</a:t>
            </a:r>
          </a:p>
        </p:txBody>
      </p:sp>
      <p:sp>
        <p:nvSpPr>
          <p:cNvPr id="11" name="TextBox 11"/>
          <p:cNvSpPr txBox="1"/>
          <p:nvPr/>
        </p:nvSpPr>
        <p:spPr>
          <a:xfrm>
            <a:off x="12329690" y="6319814"/>
            <a:ext cx="4620469" cy="2110740"/>
          </a:xfrm>
          <a:prstGeom prst="rect">
            <a:avLst/>
          </a:prstGeom>
        </p:spPr>
        <p:txBody>
          <a:bodyPr lIns="0" tIns="0" rIns="0" bIns="0" rtlCol="0" anchor="t">
            <a:spAutoFit/>
          </a:bodyPr>
          <a:lstStyle/>
          <a:p>
            <a:pPr algn="ctr">
              <a:lnSpc>
                <a:spcPts val="3359"/>
              </a:lnSpc>
            </a:pPr>
            <a:r>
              <a:rPr lang="en-US" sz="2400" spc="48">
                <a:solidFill>
                  <a:srgbClr val="4B3230"/>
                </a:solidFill>
                <a:latin typeface="Montserrat Light"/>
              </a:rPr>
              <a:t>Join the conversation on Twitter and Instagram and post ads aimed at children using the hashtag #dumpthejunknz.</a:t>
            </a:r>
          </a:p>
        </p:txBody>
      </p:sp>
      <p:sp>
        <p:nvSpPr>
          <p:cNvPr id="12" name="TextBox 12"/>
          <p:cNvSpPr txBox="1"/>
          <p:nvPr/>
        </p:nvSpPr>
        <p:spPr>
          <a:xfrm>
            <a:off x="1028700" y="786949"/>
            <a:ext cx="14758840" cy="847725"/>
          </a:xfrm>
          <a:prstGeom prst="rect">
            <a:avLst/>
          </a:prstGeom>
        </p:spPr>
        <p:txBody>
          <a:bodyPr lIns="0" tIns="0" rIns="0" bIns="0" rtlCol="0" anchor="t">
            <a:spAutoFit/>
          </a:bodyPr>
          <a:lstStyle/>
          <a:p>
            <a:pPr algn="l">
              <a:lnSpc>
                <a:spcPts val="6600"/>
              </a:lnSpc>
            </a:pPr>
            <a:r>
              <a:rPr lang="en-US" sz="5500" spc="385">
                <a:solidFill>
                  <a:srgbClr val="F8F8EE"/>
                </a:solidFill>
                <a:latin typeface="Montserrat Classic"/>
              </a:rPr>
              <a:t>ACTIONS YOU CAN TAKE</a:t>
            </a:r>
          </a:p>
        </p:txBody>
      </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733119" y="-651207"/>
            <a:ext cx="2281118" cy="2281118"/>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9062" y="8932239"/>
            <a:ext cx="2281118" cy="2281118"/>
          </a:xfrm>
          <a:prstGeom prst="rect">
            <a:avLst/>
          </a:prstGeom>
        </p:spPr>
      </p:pic>
      <p:sp>
        <p:nvSpPr>
          <p:cNvPr id="15" name="TextBox 15"/>
          <p:cNvSpPr txBox="1"/>
          <p:nvPr/>
        </p:nvSpPr>
        <p:spPr>
          <a:xfrm>
            <a:off x="1200916" y="3429557"/>
            <a:ext cx="4902750" cy="125730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Montserrat Light"/>
              </a:rPr>
              <a:t>Talk to your local sports club about replacing junk food marketing within the grounds.</a:t>
            </a:r>
          </a:p>
        </p:txBody>
      </p:sp>
      <p:sp>
        <p:nvSpPr>
          <p:cNvPr id="16" name="TextBox 16"/>
          <p:cNvSpPr txBox="1"/>
          <p:nvPr/>
        </p:nvSpPr>
        <p:spPr>
          <a:xfrm>
            <a:off x="6656625" y="3429557"/>
            <a:ext cx="4974750" cy="125730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Montserrat Light"/>
              </a:rPr>
              <a:t>Talk to your local school board about reducing exposure to food marketing at school.</a:t>
            </a:r>
          </a:p>
        </p:txBody>
      </p:sp>
      <p:pic>
        <p:nvPicPr>
          <p:cNvPr id="17" name="Picture 17"/>
          <p:cNvPicPr>
            <a:picLocks noChangeAspect="1"/>
          </p:cNvPicPr>
          <p:nvPr/>
        </p:nvPicPr>
        <p:blipFill>
          <a:blip r:embed="rId5"/>
          <a:srcRect/>
          <a:stretch>
            <a:fillRect/>
          </a:stretch>
        </p:blipFill>
        <p:spPr>
          <a:xfrm>
            <a:off x="14889635" y="8984872"/>
            <a:ext cx="2825781" cy="108792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grpSp>
        <p:nvGrpSpPr>
          <p:cNvPr id="2" name="Group 2"/>
          <p:cNvGrpSpPr/>
          <p:nvPr/>
        </p:nvGrpSpPr>
        <p:grpSpPr>
          <a:xfrm>
            <a:off x="569301" y="770576"/>
            <a:ext cx="7818221" cy="2908317"/>
            <a:chOff x="0" y="0"/>
            <a:chExt cx="10424294" cy="3877757"/>
          </a:xfrm>
        </p:grpSpPr>
        <p:sp>
          <p:nvSpPr>
            <p:cNvPr id="3" name="TextBox 3"/>
            <p:cNvSpPr txBox="1"/>
            <p:nvPr/>
          </p:nvSpPr>
          <p:spPr>
            <a:xfrm>
              <a:off x="0" y="1961202"/>
              <a:ext cx="10423202" cy="1916555"/>
            </a:xfrm>
            <a:prstGeom prst="rect">
              <a:avLst/>
            </a:prstGeom>
          </p:spPr>
          <p:txBody>
            <a:bodyPr lIns="0" tIns="0" rIns="0" bIns="0" rtlCol="0" anchor="t">
              <a:spAutoFit/>
            </a:bodyPr>
            <a:lstStyle/>
            <a:p>
              <a:pPr algn="l">
                <a:lnSpc>
                  <a:spcPts val="3773"/>
                </a:lnSpc>
              </a:pPr>
              <a:r>
                <a:rPr lang="en-US" sz="3144" spc="157">
                  <a:solidFill>
                    <a:srgbClr val="4B3230"/>
                  </a:solidFill>
                  <a:latin typeface="Montserrat Classic Bold"/>
                </a:rPr>
                <a:t>Commit to posting an inappropriate ad on Instagram or send through to: </a:t>
              </a:r>
            </a:p>
          </p:txBody>
        </p:sp>
        <p:sp>
          <p:nvSpPr>
            <p:cNvPr id="4" name="TextBox 4"/>
            <p:cNvSpPr txBox="1"/>
            <p:nvPr/>
          </p:nvSpPr>
          <p:spPr>
            <a:xfrm>
              <a:off x="0" y="-9525"/>
              <a:ext cx="10424294" cy="1359561"/>
            </a:xfrm>
            <a:prstGeom prst="rect">
              <a:avLst/>
            </a:prstGeom>
          </p:spPr>
          <p:txBody>
            <a:bodyPr lIns="0" tIns="0" rIns="0" bIns="0" rtlCol="0" anchor="t">
              <a:spAutoFit/>
            </a:bodyPr>
            <a:lstStyle/>
            <a:p>
              <a:pPr algn="l">
                <a:lnSpc>
                  <a:spcPts val="7971"/>
                </a:lnSpc>
              </a:pPr>
              <a:r>
                <a:rPr lang="en-US" sz="6642">
                  <a:solidFill>
                    <a:srgbClr val="FF66C4"/>
                  </a:solidFill>
                  <a:latin typeface="Montserrat Classic Bold"/>
                </a:rPr>
                <a:t>#dumpthejunknz </a:t>
              </a:r>
            </a:p>
          </p:txBody>
        </p:sp>
      </p:grpSp>
      <p:grpSp>
        <p:nvGrpSpPr>
          <p:cNvPr id="5" name="Group 5"/>
          <p:cNvGrpSpPr/>
          <p:nvPr/>
        </p:nvGrpSpPr>
        <p:grpSpPr>
          <a:xfrm>
            <a:off x="-649417" y="6574595"/>
            <a:ext cx="5694838" cy="5049323"/>
            <a:chOff x="0" y="0"/>
            <a:chExt cx="7593118" cy="6732431"/>
          </a:xfrm>
        </p:grpSpPr>
        <p:sp>
          <p:nvSpPr>
            <p:cNvPr id="6" name="AutoShape 6"/>
            <p:cNvSpPr/>
            <p:nvPr/>
          </p:nvSpPr>
          <p:spPr>
            <a:xfrm>
              <a:off x="0" y="0"/>
              <a:ext cx="2958565" cy="822180"/>
            </a:xfrm>
            <a:prstGeom prst="rect">
              <a:avLst/>
            </a:prstGeom>
            <a:solidFill>
              <a:srgbClr val="38B6FF"/>
            </a:solidFill>
          </p:spPr>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862411" y="2494248"/>
              <a:ext cx="2730706" cy="271743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737160" y="3690940"/>
              <a:ext cx="3041491" cy="3041491"/>
            </a:xfrm>
            <a:prstGeom prst="rect">
              <a:avLst/>
            </a:prstGeom>
          </p:spPr>
        </p:pic>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834654" y="-897269"/>
            <a:ext cx="2281118" cy="2281118"/>
          </a:xfrm>
          <a:prstGeom prst="rect">
            <a:avLst/>
          </a:prstGeom>
        </p:spPr>
      </p:pic>
      <p:sp>
        <p:nvSpPr>
          <p:cNvPr id="10" name="TextBox 10"/>
          <p:cNvSpPr txBox="1"/>
          <p:nvPr/>
        </p:nvSpPr>
        <p:spPr>
          <a:xfrm>
            <a:off x="366172" y="4023151"/>
            <a:ext cx="7853417" cy="483970"/>
          </a:xfrm>
          <a:prstGeom prst="rect">
            <a:avLst/>
          </a:prstGeom>
        </p:spPr>
        <p:txBody>
          <a:bodyPr lIns="0" tIns="0" rIns="0" bIns="0" rtlCol="0" anchor="t">
            <a:spAutoFit/>
          </a:bodyPr>
          <a:lstStyle/>
          <a:p>
            <a:pPr algn="ctr">
              <a:lnSpc>
                <a:spcPts val="3919"/>
              </a:lnSpc>
              <a:spcBef>
                <a:spcPct val="0"/>
              </a:spcBef>
            </a:pPr>
            <a:r>
              <a:rPr lang="en-US" sz="2800">
                <a:solidFill>
                  <a:srgbClr val="38B6FF"/>
                </a:solidFill>
                <a:latin typeface="Montserrat Classic"/>
              </a:rPr>
              <a:t>healthyaucklandtogether@adhb.govt.nz </a:t>
            </a:r>
          </a:p>
        </p:txBody>
      </p:sp>
      <p:pic>
        <p:nvPicPr>
          <p:cNvPr id="11" name="Picture 11"/>
          <p:cNvPicPr>
            <a:picLocks noChangeAspect="1"/>
          </p:cNvPicPr>
          <p:nvPr/>
        </p:nvPicPr>
        <p:blipFill>
          <a:blip r:embed="rId6"/>
          <a:srcRect/>
          <a:stretch>
            <a:fillRect/>
          </a:stretch>
        </p:blipFill>
        <p:spPr>
          <a:xfrm>
            <a:off x="14798188" y="8555293"/>
            <a:ext cx="2825781" cy="108792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883181" y="-797714"/>
            <a:ext cx="2281118" cy="2281118"/>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559" y="8979725"/>
            <a:ext cx="2281118" cy="2281118"/>
          </a:xfrm>
          <a:prstGeom prst="rect">
            <a:avLst/>
          </a:prstGeom>
        </p:spPr>
      </p:pic>
      <p:grpSp>
        <p:nvGrpSpPr>
          <p:cNvPr id="4" name="Group 4"/>
          <p:cNvGrpSpPr/>
          <p:nvPr/>
        </p:nvGrpSpPr>
        <p:grpSpPr>
          <a:xfrm>
            <a:off x="-1140559" y="0"/>
            <a:ext cx="2863298" cy="3526756"/>
            <a:chOff x="0" y="0"/>
            <a:chExt cx="3817730" cy="4702341"/>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76239" y="0"/>
              <a:ext cx="3041491" cy="3041491"/>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6634" y="1978269"/>
              <a:ext cx="2730706" cy="2717438"/>
            </a:xfrm>
            <a:prstGeom prst="rect">
              <a:avLst/>
            </a:prstGeom>
          </p:spPr>
        </p:pic>
      </p:grpSp>
      <p:grpSp>
        <p:nvGrpSpPr>
          <p:cNvPr id="7" name="Group 7"/>
          <p:cNvGrpSpPr/>
          <p:nvPr/>
        </p:nvGrpSpPr>
        <p:grpSpPr>
          <a:xfrm rot="-10800000">
            <a:off x="16592092" y="5143500"/>
            <a:ext cx="2863298" cy="3526756"/>
            <a:chOff x="0" y="0"/>
            <a:chExt cx="3817730" cy="4702341"/>
          </a:xfrm>
        </p:grpSpPr>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76239" y="0"/>
              <a:ext cx="3041491" cy="304149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6634" y="1978269"/>
              <a:ext cx="2730706" cy="2717438"/>
            </a:xfrm>
            <a:prstGeom prst="rect">
              <a:avLst/>
            </a:prstGeom>
          </p:spPr>
        </p:pic>
      </p:grpSp>
      <p:pic>
        <p:nvPicPr>
          <p:cNvPr id="10" name="Picture 10"/>
          <p:cNvPicPr>
            <a:picLocks noChangeAspect="1"/>
          </p:cNvPicPr>
          <p:nvPr/>
        </p:nvPicPr>
        <p:blipFill>
          <a:blip r:embed="rId7"/>
          <a:srcRect/>
          <a:stretch>
            <a:fillRect/>
          </a:stretch>
        </p:blipFill>
        <p:spPr>
          <a:xfrm>
            <a:off x="3523517" y="342845"/>
            <a:ext cx="4142871" cy="5794225"/>
          </a:xfrm>
          <a:prstGeom prst="rect">
            <a:avLst/>
          </a:prstGeom>
        </p:spPr>
      </p:pic>
      <p:pic>
        <p:nvPicPr>
          <p:cNvPr id="11" name="Picture 11"/>
          <p:cNvPicPr>
            <a:picLocks noChangeAspect="1"/>
          </p:cNvPicPr>
          <p:nvPr/>
        </p:nvPicPr>
        <p:blipFill>
          <a:blip r:embed="rId8"/>
          <a:srcRect/>
          <a:stretch>
            <a:fillRect/>
          </a:stretch>
        </p:blipFill>
        <p:spPr>
          <a:xfrm>
            <a:off x="774799" y="4316642"/>
            <a:ext cx="3626331" cy="5180472"/>
          </a:xfrm>
          <a:prstGeom prst="rect">
            <a:avLst/>
          </a:prstGeom>
        </p:spPr>
      </p:pic>
      <p:pic>
        <p:nvPicPr>
          <p:cNvPr id="12" name="Picture 12"/>
          <p:cNvPicPr>
            <a:picLocks noChangeAspect="1"/>
          </p:cNvPicPr>
          <p:nvPr/>
        </p:nvPicPr>
        <p:blipFill>
          <a:blip r:embed="rId9"/>
          <a:srcRect/>
          <a:stretch>
            <a:fillRect/>
          </a:stretch>
        </p:blipFill>
        <p:spPr>
          <a:xfrm>
            <a:off x="12852350" y="4224423"/>
            <a:ext cx="3739742" cy="5304599"/>
          </a:xfrm>
          <a:prstGeom prst="rect">
            <a:avLst/>
          </a:prstGeom>
        </p:spPr>
      </p:pic>
      <p:pic>
        <p:nvPicPr>
          <p:cNvPr id="13" name="Picture 13"/>
          <p:cNvPicPr>
            <a:picLocks noChangeAspect="1"/>
          </p:cNvPicPr>
          <p:nvPr/>
        </p:nvPicPr>
        <p:blipFill>
          <a:blip r:embed="rId10"/>
          <a:srcRect/>
          <a:stretch>
            <a:fillRect/>
          </a:stretch>
        </p:blipFill>
        <p:spPr>
          <a:xfrm>
            <a:off x="9433354" y="360015"/>
            <a:ext cx="4083767" cy="5875924"/>
          </a:xfrm>
          <a:prstGeom prst="rect">
            <a:avLst/>
          </a:prstGeom>
        </p:spPr>
      </p:pic>
      <p:pic>
        <p:nvPicPr>
          <p:cNvPr id="14" name="Picture 14"/>
          <p:cNvPicPr>
            <a:picLocks noChangeAspect="1"/>
          </p:cNvPicPr>
          <p:nvPr/>
        </p:nvPicPr>
        <p:blipFill>
          <a:blip r:embed="rId11"/>
          <a:srcRect/>
          <a:stretch>
            <a:fillRect/>
          </a:stretch>
        </p:blipFill>
        <p:spPr>
          <a:xfrm>
            <a:off x="5162952" y="5641584"/>
            <a:ext cx="5514096" cy="388743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grpSp>
        <p:nvGrpSpPr>
          <p:cNvPr id="2" name="Group 2"/>
          <p:cNvGrpSpPr/>
          <p:nvPr/>
        </p:nvGrpSpPr>
        <p:grpSpPr>
          <a:xfrm>
            <a:off x="16214245" y="-433657"/>
            <a:ext cx="3226377" cy="2964676"/>
            <a:chOff x="0" y="0"/>
            <a:chExt cx="4301836" cy="3952901"/>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71129" y="1235463"/>
              <a:ext cx="2730706" cy="271743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0"/>
              <a:ext cx="2422994" cy="2422994"/>
            </a:xfrm>
            <a:prstGeom prst="rect">
              <a:avLst/>
            </a:prstGeom>
          </p:spPr>
        </p:pic>
      </p:grpSp>
      <p:grpSp>
        <p:nvGrpSpPr>
          <p:cNvPr id="5" name="Group 5"/>
          <p:cNvGrpSpPr/>
          <p:nvPr/>
        </p:nvGrpSpPr>
        <p:grpSpPr>
          <a:xfrm>
            <a:off x="-649417" y="6574595"/>
            <a:ext cx="5694838" cy="5049323"/>
            <a:chOff x="0" y="0"/>
            <a:chExt cx="7593118" cy="6732431"/>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862411" y="2494248"/>
              <a:ext cx="2730706" cy="2717438"/>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737160" y="3690940"/>
              <a:ext cx="3041491" cy="3041491"/>
            </a:xfrm>
            <a:prstGeom prst="rect">
              <a:avLst/>
            </a:prstGeom>
          </p:spPr>
        </p:pic>
        <p:sp>
          <p:nvSpPr>
            <p:cNvPr id="8" name="AutoShape 8"/>
            <p:cNvSpPr/>
            <p:nvPr/>
          </p:nvSpPr>
          <p:spPr>
            <a:xfrm>
              <a:off x="0" y="0"/>
              <a:ext cx="2958565" cy="822180"/>
            </a:xfrm>
            <a:prstGeom prst="rect">
              <a:avLst/>
            </a:prstGeom>
            <a:solidFill>
              <a:srgbClr val="38B6FF"/>
            </a:solidFill>
          </p:spPr>
        </p:sp>
      </p:grpSp>
      <p:sp>
        <p:nvSpPr>
          <p:cNvPr id="9" name="AutoShape 9"/>
          <p:cNvSpPr/>
          <p:nvPr/>
        </p:nvSpPr>
        <p:spPr>
          <a:xfrm rot="5400000">
            <a:off x="7076934" y="359283"/>
            <a:ext cx="2824049" cy="616635"/>
          </a:xfrm>
          <a:prstGeom prst="rect">
            <a:avLst/>
          </a:prstGeom>
          <a:solidFill>
            <a:srgbClr val="38B6FF"/>
          </a:solidFill>
        </p:spPr>
      </p:sp>
      <p:grpSp>
        <p:nvGrpSpPr>
          <p:cNvPr id="10" name="Group 10"/>
          <p:cNvGrpSpPr/>
          <p:nvPr/>
        </p:nvGrpSpPr>
        <p:grpSpPr>
          <a:xfrm>
            <a:off x="9685532" y="4350674"/>
            <a:ext cx="7573768" cy="4744208"/>
            <a:chOff x="0" y="0"/>
            <a:chExt cx="10098357" cy="6325611"/>
          </a:xfrm>
        </p:grpSpPr>
        <p:sp>
          <p:nvSpPr>
            <p:cNvPr id="11" name="TextBox 11"/>
            <p:cNvSpPr txBox="1"/>
            <p:nvPr/>
          </p:nvSpPr>
          <p:spPr>
            <a:xfrm>
              <a:off x="0" y="-9525"/>
              <a:ext cx="10098357" cy="619125"/>
            </a:xfrm>
            <a:prstGeom prst="rect">
              <a:avLst/>
            </a:prstGeom>
          </p:spPr>
          <p:txBody>
            <a:bodyPr lIns="0" tIns="0" rIns="0" bIns="0" rtlCol="0" anchor="t">
              <a:spAutoFit/>
            </a:bodyPr>
            <a:lstStyle/>
            <a:p>
              <a:pPr algn="r">
                <a:lnSpc>
                  <a:spcPts val="3600"/>
                </a:lnSpc>
              </a:pPr>
              <a:endParaRPr/>
            </a:p>
          </p:txBody>
        </p:sp>
        <p:sp>
          <p:nvSpPr>
            <p:cNvPr id="12" name="TextBox 12"/>
            <p:cNvSpPr txBox="1"/>
            <p:nvPr/>
          </p:nvSpPr>
          <p:spPr>
            <a:xfrm>
              <a:off x="0" y="841798"/>
              <a:ext cx="10098357" cy="676275"/>
            </a:xfrm>
            <a:prstGeom prst="rect">
              <a:avLst/>
            </a:prstGeom>
          </p:spPr>
          <p:txBody>
            <a:bodyPr lIns="0" tIns="0" rIns="0" bIns="0" rtlCol="0" anchor="t">
              <a:spAutoFit/>
            </a:bodyPr>
            <a:lstStyle/>
            <a:p>
              <a:pPr algn="r">
                <a:lnSpc>
                  <a:spcPts val="4200"/>
                </a:lnSpc>
              </a:pPr>
              <a:r>
                <a:rPr lang="en-US" sz="3000" spc="60">
                  <a:solidFill>
                    <a:srgbClr val="FF66C4"/>
                  </a:solidFill>
                  <a:latin typeface="Montserrat Classic"/>
                </a:rPr>
                <a:t>TWITTER</a:t>
              </a:r>
            </a:p>
          </p:txBody>
        </p:sp>
        <p:sp>
          <p:nvSpPr>
            <p:cNvPr id="13" name="TextBox 13"/>
            <p:cNvSpPr txBox="1"/>
            <p:nvPr/>
          </p:nvSpPr>
          <p:spPr>
            <a:xfrm>
              <a:off x="0" y="2190279"/>
              <a:ext cx="10098357" cy="619125"/>
            </a:xfrm>
            <a:prstGeom prst="rect">
              <a:avLst/>
            </a:prstGeom>
          </p:spPr>
          <p:txBody>
            <a:bodyPr lIns="0" tIns="0" rIns="0" bIns="0" rtlCol="0" anchor="t">
              <a:spAutoFit/>
            </a:bodyPr>
            <a:lstStyle/>
            <a:p>
              <a:pPr algn="r">
                <a:lnSpc>
                  <a:spcPts val="3600"/>
                </a:lnSpc>
              </a:pPr>
              <a:r>
                <a:rPr lang="en-US" sz="3000" spc="210">
                  <a:solidFill>
                    <a:srgbClr val="FF66C4"/>
                  </a:solidFill>
                  <a:latin typeface="Montserrat Classic"/>
                </a:rPr>
                <a:t>EMAIL ADDRESS</a:t>
              </a:r>
            </a:p>
          </p:txBody>
        </p:sp>
        <p:sp>
          <p:nvSpPr>
            <p:cNvPr id="14" name="TextBox 14"/>
            <p:cNvSpPr txBox="1"/>
            <p:nvPr/>
          </p:nvSpPr>
          <p:spPr>
            <a:xfrm>
              <a:off x="0" y="3060652"/>
              <a:ext cx="10098357" cy="575945"/>
            </a:xfrm>
            <a:prstGeom prst="rect">
              <a:avLst/>
            </a:prstGeom>
          </p:spPr>
          <p:txBody>
            <a:bodyPr lIns="0" tIns="0" rIns="0" bIns="0" rtlCol="0" anchor="t">
              <a:spAutoFit/>
            </a:bodyPr>
            <a:lstStyle/>
            <a:p>
              <a:pPr algn="r">
                <a:lnSpc>
                  <a:spcPts val="3640"/>
                </a:lnSpc>
              </a:pPr>
              <a:r>
                <a:rPr lang="en-US" sz="2600" spc="52">
                  <a:solidFill>
                    <a:srgbClr val="4B3230"/>
                  </a:solidFill>
                  <a:latin typeface="Montserrat Light"/>
                </a:rPr>
                <a:t>healthyaucklandtogether@adhb.govt.nz</a:t>
              </a:r>
            </a:p>
          </p:txBody>
        </p:sp>
        <p:sp>
          <p:nvSpPr>
            <p:cNvPr id="15" name="TextBox 15"/>
            <p:cNvSpPr txBox="1"/>
            <p:nvPr/>
          </p:nvSpPr>
          <p:spPr>
            <a:xfrm>
              <a:off x="0" y="4262919"/>
              <a:ext cx="10098357" cy="619125"/>
            </a:xfrm>
            <a:prstGeom prst="rect">
              <a:avLst/>
            </a:prstGeom>
          </p:spPr>
          <p:txBody>
            <a:bodyPr lIns="0" tIns="0" rIns="0" bIns="0" rtlCol="0" anchor="t">
              <a:spAutoFit/>
            </a:bodyPr>
            <a:lstStyle/>
            <a:p>
              <a:pPr algn="r">
                <a:lnSpc>
                  <a:spcPts val="3600"/>
                </a:lnSpc>
              </a:pPr>
              <a:endParaRPr/>
            </a:p>
          </p:txBody>
        </p:sp>
        <p:sp>
          <p:nvSpPr>
            <p:cNvPr id="16" name="TextBox 16"/>
            <p:cNvSpPr txBox="1"/>
            <p:nvPr/>
          </p:nvSpPr>
          <p:spPr>
            <a:xfrm>
              <a:off x="0" y="5133292"/>
              <a:ext cx="10098357" cy="1192318"/>
            </a:xfrm>
            <a:prstGeom prst="rect">
              <a:avLst/>
            </a:prstGeom>
          </p:spPr>
          <p:txBody>
            <a:bodyPr lIns="0" tIns="0" rIns="0" bIns="0" rtlCol="0" anchor="t">
              <a:spAutoFit/>
            </a:bodyPr>
            <a:lstStyle/>
            <a:p>
              <a:pPr algn="r">
                <a:lnSpc>
                  <a:spcPts val="3640"/>
                </a:lnSpc>
              </a:pPr>
              <a:endParaRPr/>
            </a:p>
            <a:p>
              <a:pPr algn="r">
                <a:lnSpc>
                  <a:spcPts val="3640"/>
                </a:lnSpc>
              </a:pPr>
              <a:endParaRPr/>
            </a:p>
          </p:txBody>
        </p:sp>
      </p:grpSp>
      <p:grpSp>
        <p:nvGrpSpPr>
          <p:cNvPr id="17" name="Group 17"/>
          <p:cNvGrpSpPr/>
          <p:nvPr/>
        </p:nvGrpSpPr>
        <p:grpSpPr>
          <a:xfrm>
            <a:off x="1028700" y="790747"/>
            <a:ext cx="6131387" cy="3681797"/>
            <a:chOff x="0" y="0"/>
            <a:chExt cx="8175183" cy="4909063"/>
          </a:xfrm>
        </p:grpSpPr>
        <p:sp>
          <p:nvSpPr>
            <p:cNvPr id="18" name="TextBox 18"/>
            <p:cNvSpPr txBox="1"/>
            <p:nvPr/>
          </p:nvSpPr>
          <p:spPr>
            <a:xfrm>
              <a:off x="0" y="3527303"/>
              <a:ext cx="8174327" cy="1381760"/>
            </a:xfrm>
            <a:prstGeom prst="rect">
              <a:avLst/>
            </a:prstGeom>
          </p:spPr>
          <p:txBody>
            <a:bodyPr lIns="0" tIns="0" rIns="0" bIns="0" rtlCol="0" anchor="t">
              <a:spAutoFit/>
            </a:bodyPr>
            <a:lstStyle/>
            <a:p>
              <a:pPr algn="l">
                <a:lnSpc>
                  <a:spcPts val="4079"/>
                </a:lnSpc>
              </a:pPr>
              <a:r>
                <a:rPr lang="en-US" sz="3400" spc="170">
                  <a:solidFill>
                    <a:srgbClr val="4B3230"/>
                  </a:solidFill>
                  <a:latin typeface="Montserrat Classic Bold"/>
                </a:rPr>
                <a:t>For information or to get involved</a:t>
              </a:r>
            </a:p>
          </p:txBody>
        </p:sp>
        <p:sp>
          <p:nvSpPr>
            <p:cNvPr id="19" name="TextBox 19"/>
            <p:cNvSpPr txBox="1"/>
            <p:nvPr/>
          </p:nvSpPr>
          <p:spPr>
            <a:xfrm>
              <a:off x="0" y="-9525"/>
              <a:ext cx="8175183" cy="3057525"/>
            </a:xfrm>
            <a:prstGeom prst="rect">
              <a:avLst/>
            </a:prstGeom>
          </p:spPr>
          <p:txBody>
            <a:bodyPr lIns="0" tIns="0" rIns="0" bIns="0" rtlCol="0" anchor="t">
              <a:spAutoFit/>
            </a:bodyPr>
            <a:lstStyle/>
            <a:p>
              <a:pPr algn="l">
                <a:lnSpc>
                  <a:spcPts val="9000"/>
                </a:lnSpc>
              </a:pPr>
              <a:r>
                <a:rPr lang="en-US" sz="7500">
                  <a:solidFill>
                    <a:srgbClr val="FF66C4"/>
                  </a:solidFill>
                  <a:latin typeface="Montserrat Classic Bold"/>
                </a:rPr>
                <a:t>Contact Information</a:t>
              </a:r>
            </a:p>
          </p:txBody>
        </p:sp>
      </p:grpSp>
      <p:sp>
        <p:nvSpPr>
          <p:cNvPr id="20" name="TextBox 20"/>
          <p:cNvSpPr txBox="1"/>
          <p:nvPr/>
        </p:nvSpPr>
        <p:spPr>
          <a:xfrm>
            <a:off x="12371589" y="3883949"/>
            <a:ext cx="5657361" cy="466725"/>
          </a:xfrm>
          <a:prstGeom prst="rect">
            <a:avLst/>
          </a:prstGeom>
        </p:spPr>
        <p:txBody>
          <a:bodyPr lIns="0" tIns="0" rIns="0" bIns="0" rtlCol="0" anchor="t">
            <a:spAutoFit/>
          </a:bodyPr>
          <a:lstStyle/>
          <a:p>
            <a:pPr algn="l">
              <a:lnSpc>
                <a:spcPts val="3600"/>
              </a:lnSpc>
            </a:pPr>
            <a:r>
              <a:rPr lang="en-US" sz="3000" spc="210">
                <a:solidFill>
                  <a:srgbClr val="F8F8EE"/>
                </a:solidFill>
                <a:latin typeface="Montserrat Classic"/>
              </a:rPr>
              <a:t>TWITTER</a:t>
            </a:r>
          </a:p>
        </p:txBody>
      </p:sp>
      <p:sp>
        <p:nvSpPr>
          <p:cNvPr id="21" name="TextBox 21"/>
          <p:cNvSpPr txBox="1"/>
          <p:nvPr/>
        </p:nvSpPr>
        <p:spPr>
          <a:xfrm>
            <a:off x="11866854" y="5479175"/>
            <a:ext cx="7573768" cy="443865"/>
          </a:xfrm>
          <a:prstGeom prst="rect">
            <a:avLst/>
          </a:prstGeom>
        </p:spPr>
        <p:txBody>
          <a:bodyPr lIns="0" tIns="0" rIns="0" bIns="0" rtlCol="0" anchor="t">
            <a:spAutoFit/>
          </a:bodyPr>
          <a:lstStyle/>
          <a:p>
            <a:pPr algn="ctr">
              <a:lnSpc>
                <a:spcPts val="3640"/>
              </a:lnSpc>
              <a:spcBef>
                <a:spcPct val="0"/>
              </a:spcBef>
            </a:pPr>
            <a:r>
              <a:rPr lang="en-US" sz="2600">
                <a:solidFill>
                  <a:srgbClr val="000000"/>
                </a:solidFill>
                <a:latin typeface="Montserrat Light"/>
              </a:rPr>
              <a:t>@HealthyAuckland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grpSp>
        <p:nvGrpSpPr>
          <p:cNvPr id="2" name="Group 2"/>
          <p:cNvGrpSpPr/>
          <p:nvPr/>
        </p:nvGrpSpPr>
        <p:grpSpPr>
          <a:xfrm>
            <a:off x="-1284954" y="0"/>
            <a:ext cx="2863298" cy="3526756"/>
            <a:chOff x="0" y="0"/>
            <a:chExt cx="3817730" cy="4702341"/>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76239" y="0"/>
              <a:ext cx="3041491" cy="304149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6634" y="1978269"/>
              <a:ext cx="2730706" cy="2717438"/>
            </a:xfrm>
            <a:prstGeom prst="rect">
              <a:avLst/>
            </a:prstGeom>
          </p:spPr>
        </p:pic>
      </p:grpSp>
      <p:grpSp>
        <p:nvGrpSpPr>
          <p:cNvPr id="5" name="Group 5"/>
          <p:cNvGrpSpPr/>
          <p:nvPr/>
        </p:nvGrpSpPr>
        <p:grpSpPr>
          <a:xfrm>
            <a:off x="17259300" y="5821644"/>
            <a:ext cx="2512538" cy="3824816"/>
            <a:chOff x="0" y="0"/>
            <a:chExt cx="3350051" cy="5099755"/>
          </a:xfrm>
        </p:grpSpPr>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0"/>
              <a:ext cx="2730706" cy="2717438"/>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8560" y="2058264"/>
              <a:ext cx="3041491" cy="3041491"/>
            </a:xfrm>
            <a:prstGeom prst="rect">
              <a:avLst/>
            </a:prstGeom>
          </p:spPr>
        </p:pic>
      </p:grpSp>
      <p:pic>
        <p:nvPicPr>
          <p:cNvPr id="8" name="Picture 8"/>
          <p:cNvPicPr>
            <a:picLocks noChangeAspect="1"/>
          </p:cNvPicPr>
          <p:nvPr/>
        </p:nvPicPr>
        <p:blipFill>
          <a:blip r:embed="rId7"/>
          <a:srcRect/>
          <a:stretch>
            <a:fillRect/>
          </a:stretch>
        </p:blipFill>
        <p:spPr>
          <a:xfrm>
            <a:off x="1028700" y="815381"/>
            <a:ext cx="16230600" cy="8135588"/>
          </a:xfrm>
          <a:prstGeom prst="rect">
            <a:avLst/>
          </a:prstGeom>
        </p:spPr>
      </p:pic>
      <p:pic>
        <p:nvPicPr>
          <p:cNvPr id="9" name="Picture 9"/>
          <p:cNvPicPr>
            <a:picLocks noChangeAspect="1"/>
          </p:cNvPicPr>
          <p:nvPr/>
        </p:nvPicPr>
        <p:blipFill>
          <a:blip r:embed="rId8"/>
          <a:srcRect/>
          <a:stretch>
            <a:fillRect/>
          </a:stretch>
        </p:blipFill>
        <p:spPr>
          <a:xfrm>
            <a:off x="14826866" y="9102497"/>
            <a:ext cx="2825781" cy="10879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grpSp>
        <p:nvGrpSpPr>
          <p:cNvPr id="2" name="Group 2"/>
          <p:cNvGrpSpPr/>
          <p:nvPr/>
        </p:nvGrpSpPr>
        <p:grpSpPr>
          <a:xfrm>
            <a:off x="-1284954" y="0"/>
            <a:ext cx="2863298" cy="3526756"/>
            <a:chOff x="0" y="0"/>
            <a:chExt cx="3817730" cy="4702341"/>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76239" y="0"/>
              <a:ext cx="3041491" cy="304149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6634" y="1978269"/>
              <a:ext cx="2730706" cy="2717438"/>
            </a:xfrm>
            <a:prstGeom prst="rect">
              <a:avLst/>
            </a:prstGeom>
          </p:spPr>
        </p:pic>
      </p:grpSp>
      <p:grpSp>
        <p:nvGrpSpPr>
          <p:cNvPr id="5" name="Group 5"/>
          <p:cNvGrpSpPr/>
          <p:nvPr/>
        </p:nvGrpSpPr>
        <p:grpSpPr>
          <a:xfrm>
            <a:off x="17259300" y="5821644"/>
            <a:ext cx="2512538" cy="3824816"/>
            <a:chOff x="0" y="0"/>
            <a:chExt cx="3350051" cy="5099755"/>
          </a:xfrm>
        </p:grpSpPr>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2730706" cy="2717438"/>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08560" y="2058264"/>
              <a:ext cx="3041491" cy="3041491"/>
            </a:xfrm>
            <a:prstGeom prst="rect">
              <a:avLst/>
            </a:prstGeom>
          </p:spPr>
        </p:pic>
      </p:grpSp>
      <p:pic>
        <p:nvPicPr>
          <p:cNvPr id="8" name="Picture 8"/>
          <p:cNvPicPr>
            <a:picLocks noChangeAspect="1"/>
          </p:cNvPicPr>
          <p:nvPr/>
        </p:nvPicPr>
        <p:blipFill>
          <a:blip r:embed="rId6"/>
          <a:srcRect/>
          <a:stretch>
            <a:fillRect/>
          </a:stretch>
        </p:blipFill>
        <p:spPr>
          <a:xfrm>
            <a:off x="14826866" y="9102497"/>
            <a:ext cx="2825781" cy="1087926"/>
          </a:xfrm>
          <a:prstGeom prst="rect">
            <a:avLst/>
          </a:prstGeom>
        </p:spPr>
      </p:pic>
      <p:sp>
        <p:nvSpPr>
          <p:cNvPr id="9" name="TextBox 9"/>
          <p:cNvSpPr txBox="1"/>
          <p:nvPr/>
        </p:nvSpPr>
        <p:spPr>
          <a:xfrm>
            <a:off x="1578344" y="490090"/>
            <a:ext cx="6098262" cy="8321040"/>
          </a:xfrm>
          <a:prstGeom prst="rect">
            <a:avLst/>
          </a:prstGeom>
        </p:spPr>
        <p:txBody>
          <a:bodyPr lIns="0" tIns="0" rIns="0" bIns="0" rtlCol="0" anchor="t">
            <a:spAutoFit/>
          </a:bodyPr>
          <a:lstStyle/>
          <a:p>
            <a:pPr>
              <a:lnSpc>
                <a:spcPts val="3120"/>
              </a:lnSpc>
            </a:pPr>
            <a:endParaRPr/>
          </a:p>
          <a:p>
            <a:pPr>
              <a:lnSpc>
                <a:spcPts val="3120"/>
              </a:lnSpc>
            </a:pPr>
            <a:r>
              <a:rPr lang="en-US" sz="2600" spc="181">
                <a:solidFill>
                  <a:srgbClr val="000000"/>
                </a:solidFill>
                <a:latin typeface="Montserrat Light"/>
              </a:rPr>
              <a:t>Marketing of unhealthy food and drink contributes to the worldwide increase in childhood obesity by shaping children’s dietary preferences and encouraging the repeated purchase and consumption of foods that do not meet nutritional guidelines.</a:t>
            </a:r>
          </a:p>
          <a:p>
            <a:pPr>
              <a:lnSpc>
                <a:spcPts val="3120"/>
              </a:lnSpc>
            </a:pPr>
            <a:endParaRPr lang="en-US" sz="2600" spc="181">
              <a:solidFill>
                <a:srgbClr val="000000"/>
              </a:solidFill>
              <a:latin typeface="Montserrat Light"/>
            </a:endParaRPr>
          </a:p>
          <a:p>
            <a:pPr>
              <a:lnSpc>
                <a:spcPts val="3120"/>
              </a:lnSpc>
              <a:spcBef>
                <a:spcPct val="0"/>
              </a:spcBef>
            </a:pPr>
            <a:r>
              <a:rPr lang="en-US" sz="2600" spc="181">
                <a:solidFill>
                  <a:srgbClr val="000000"/>
                </a:solidFill>
                <a:latin typeface="Montserrat Light"/>
              </a:rPr>
              <a:t>NZ children are exposed to unhealthy food marketing over 27 times a day across multiple settings,excluding screens and food stores.This exposure is more than twice their average exposure to healthy</a:t>
            </a:r>
          </a:p>
          <a:p>
            <a:pPr>
              <a:lnSpc>
                <a:spcPts val="3120"/>
              </a:lnSpc>
              <a:spcBef>
                <a:spcPct val="0"/>
              </a:spcBef>
            </a:pPr>
            <a:r>
              <a:rPr lang="en-US" sz="2600" spc="181">
                <a:solidFill>
                  <a:srgbClr val="000000"/>
                </a:solidFill>
                <a:latin typeface="Montserrat Light"/>
              </a:rPr>
              <a:t>food marketing.</a:t>
            </a:r>
          </a:p>
          <a:p>
            <a:pPr>
              <a:lnSpc>
                <a:spcPts val="3120"/>
              </a:lnSpc>
              <a:spcBef>
                <a:spcPct val="0"/>
              </a:spcBef>
            </a:pPr>
            <a:endParaRPr lang="en-US" sz="2600" spc="181">
              <a:solidFill>
                <a:srgbClr val="000000"/>
              </a:solidFill>
              <a:latin typeface="Montserrat Light"/>
            </a:endParaRPr>
          </a:p>
          <a:p>
            <a:pPr>
              <a:lnSpc>
                <a:spcPts val="3120"/>
              </a:lnSpc>
              <a:spcBef>
                <a:spcPct val="0"/>
              </a:spcBef>
            </a:pPr>
            <a:endParaRPr lang="en-US" sz="2600" spc="181">
              <a:solidFill>
                <a:srgbClr val="000000"/>
              </a:solidFill>
              <a:latin typeface="Montserrat Light"/>
            </a:endParaRPr>
          </a:p>
        </p:txBody>
      </p:sp>
      <p:pic>
        <p:nvPicPr>
          <p:cNvPr id="10" name="Picture 10"/>
          <p:cNvPicPr>
            <a:picLocks noChangeAspect="1"/>
          </p:cNvPicPr>
          <p:nvPr/>
        </p:nvPicPr>
        <p:blipFill>
          <a:blip r:embed="rId7"/>
          <a:srcRect/>
          <a:stretch>
            <a:fillRect/>
          </a:stretch>
        </p:blipFill>
        <p:spPr>
          <a:xfrm>
            <a:off x="8518507" y="1881921"/>
            <a:ext cx="3936930" cy="5537378"/>
          </a:xfrm>
          <a:prstGeom prst="rect">
            <a:avLst/>
          </a:prstGeom>
        </p:spPr>
      </p:pic>
      <p:pic>
        <p:nvPicPr>
          <p:cNvPr id="11" name="Picture 11"/>
          <p:cNvPicPr>
            <a:picLocks noChangeAspect="1"/>
          </p:cNvPicPr>
          <p:nvPr/>
        </p:nvPicPr>
        <p:blipFill>
          <a:blip r:embed="rId8"/>
          <a:srcRect/>
          <a:stretch>
            <a:fillRect/>
          </a:stretch>
        </p:blipFill>
        <p:spPr>
          <a:xfrm>
            <a:off x="13336197" y="1881921"/>
            <a:ext cx="4176611" cy="55373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grpSp>
        <p:nvGrpSpPr>
          <p:cNvPr id="2" name="Group 2"/>
          <p:cNvGrpSpPr/>
          <p:nvPr/>
        </p:nvGrpSpPr>
        <p:grpSpPr>
          <a:xfrm>
            <a:off x="-1284954" y="0"/>
            <a:ext cx="2863298" cy="3526756"/>
            <a:chOff x="0" y="0"/>
            <a:chExt cx="3817730" cy="4702341"/>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76239" y="0"/>
              <a:ext cx="3041491" cy="304149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6634" y="1978269"/>
              <a:ext cx="2730706" cy="2717438"/>
            </a:xfrm>
            <a:prstGeom prst="rect">
              <a:avLst/>
            </a:prstGeom>
          </p:spPr>
        </p:pic>
      </p:grpSp>
      <p:grpSp>
        <p:nvGrpSpPr>
          <p:cNvPr id="5" name="Group 5"/>
          <p:cNvGrpSpPr/>
          <p:nvPr/>
        </p:nvGrpSpPr>
        <p:grpSpPr>
          <a:xfrm>
            <a:off x="17259300" y="5821644"/>
            <a:ext cx="2512538" cy="3824816"/>
            <a:chOff x="0" y="0"/>
            <a:chExt cx="3350051" cy="5099755"/>
          </a:xfrm>
        </p:grpSpPr>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0"/>
              <a:ext cx="2730706" cy="2717438"/>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8560" y="2058264"/>
              <a:ext cx="3041491" cy="3041491"/>
            </a:xfrm>
            <a:prstGeom prst="rect">
              <a:avLst/>
            </a:prstGeom>
          </p:spPr>
        </p:pic>
      </p:grpSp>
      <p:pic>
        <p:nvPicPr>
          <p:cNvPr id="8" name="Picture 8"/>
          <p:cNvPicPr>
            <a:picLocks noChangeAspect="1"/>
          </p:cNvPicPr>
          <p:nvPr/>
        </p:nvPicPr>
        <p:blipFill>
          <a:blip r:embed="rId7"/>
          <a:srcRect/>
          <a:stretch>
            <a:fillRect/>
          </a:stretch>
        </p:blipFill>
        <p:spPr>
          <a:xfrm>
            <a:off x="4391150" y="840485"/>
            <a:ext cx="9505700" cy="9077943"/>
          </a:xfrm>
          <a:prstGeom prst="rect">
            <a:avLst/>
          </a:prstGeom>
        </p:spPr>
      </p:pic>
      <p:pic>
        <p:nvPicPr>
          <p:cNvPr id="9" name="Picture 9"/>
          <p:cNvPicPr>
            <a:picLocks noChangeAspect="1"/>
          </p:cNvPicPr>
          <p:nvPr/>
        </p:nvPicPr>
        <p:blipFill>
          <a:blip r:embed="rId8"/>
          <a:srcRect/>
          <a:stretch>
            <a:fillRect/>
          </a:stretch>
        </p:blipFill>
        <p:spPr>
          <a:xfrm>
            <a:off x="14433519" y="8714337"/>
            <a:ext cx="2825781" cy="10879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grpSp>
        <p:nvGrpSpPr>
          <p:cNvPr id="2" name="Group 2"/>
          <p:cNvGrpSpPr/>
          <p:nvPr/>
        </p:nvGrpSpPr>
        <p:grpSpPr>
          <a:xfrm>
            <a:off x="-818718" y="6670546"/>
            <a:ext cx="18205941" cy="5205773"/>
            <a:chOff x="0" y="0"/>
            <a:chExt cx="24274588" cy="6941030"/>
          </a:xfrm>
        </p:grpSpPr>
        <p:sp>
          <p:nvSpPr>
            <p:cNvPr id="3" name="AutoShape 3"/>
            <p:cNvSpPr/>
            <p:nvPr/>
          </p:nvSpPr>
          <p:spPr>
            <a:xfrm>
              <a:off x="12907103" y="3039249"/>
              <a:ext cx="3039249" cy="822180"/>
            </a:xfrm>
            <a:prstGeom prst="rect">
              <a:avLst/>
            </a:prstGeom>
            <a:solidFill>
              <a:srgbClr val="38B6FF"/>
            </a:solidFill>
          </p:spPr>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6634" y="197536"/>
              <a:ext cx="2730706" cy="2717438"/>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787949" y="2130743"/>
              <a:ext cx="2422994" cy="2422994"/>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9605766" y="2702847"/>
              <a:ext cx="2730706" cy="2717438"/>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480515" y="3899539"/>
              <a:ext cx="3041491" cy="3041491"/>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473673" y="531146"/>
              <a:ext cx="3041491" cy="3041491"/>
            </a:xfrm>
            <a:prstGeom prst="rect">
              <a:avLst/>
            </a:prstGeom>
          </p:spPr>
        </p:pic>
        <p:sp>
          <p:nvSpPr>
            <p:cNvPr id="9" name="AutoShape 9"/>
            <p:cNvSpPr/>
            <p:nvPr/>
          </p:nvSpPr>
          <p:spPr>
            <a:xfrm rot="-5400000">
              <a:off x="4931230" y="4336160"/>
              <a:ext cx="3039249" cy="822180"/>
            </a:xfrm>
            <a:prstGeom prst="rect">
              <a:avLst/>
            </a:prstGeom>
            <a:solidFill>
              <a:srgbClr val="38B6FF"/>
            </a:solidFill>
          </p:spPr>
        </p:sp>
        <p:sp>
          <p:nvSpPr>
            <p:cNvPr id="10" name="AutoShape 10"/>
            <p:cNvSpPr/>
            <p:nvPr/>
          </p:nvSpPr>
          <p:spPr>
            <a:xfrm rot="-5400000">
              <a:off x="22343874" y="1108534"/>
              <a:ext cx="3039249" cy="822180"/>
            </a:xfrm>
            <a:prstGeom prst="rect">
              <a:avLst/>
            </a:prstGeom>
            <a:solidFill>
              <a:srgbClr val="38B6FF"/>
            </a:solidFill>
          </p:spPr>
        </p:sp>
      </p:grpSp>
      <p:grpSp>
        <p:nvGrpSpPr>
          <p:cNvPr id="11" name="Group 11"/>
          <p:cNvGrpSpPr/>
          <p:nvPr/>
        </p:nvGrpSpPr>
        <p:grpSpPr>
          <a:xfrm>
            <a:off x="-618316" y="-506250"/>
            <a:ext cx="19524631" cy="8715715"/>
            <a:chOff x="0" y="0"/>
            <a:chExt cx="26032842" cy="11620953"/>
          </a:xfrm>
        </p:grpSpPr>
        <p:pic>
          <p:nvPicPr>
            <p:cNvPr id="12" name="Picture 12"/>
            <p:cNvPicPr>
              <a:picLocks noChangeAspect="1"/>
            </p:cNvPicPr>
            <p:nvPr/>
          </p:nvPicPr>
          <p:blipFill>
            <a:blip r:embed="rId9"/>
            <a:srcRect t="5388" b="5388"/>
            <a:stretch>
              <a:fillRect/>
            </a:stretch>
          </p:blipFill>
          <p:spPr>
            <a:xfrm>
              <a:off x="0" y="0"/>
              <a:ext cx="8677614" cy="11620953"/>
            </a:xfrm>
            <a:prstGeom prst="rect">
              <a:avLst/>
            </a:prstGeom>
          </p:spPr>
        </p:pic>
        <p:pic>
          <p:nvPicPr>
            <p:cNvPr id="13" name="Picture 13"/>
            <p:cNvPicPr>
              <a:picLocks noChangeAspect="1"/>
            </p:cNvPicPr>
            <p:nvPr/>
          </p:nvPicPr>
          <p:blipFill>
            <a:blip r:embed="rId10"/>
            <a:srcRect l="23444" r="23444"/>
            <a:stretch>
              <a:fillRect/>
            </a:stretch>
          </p:blipFill>
          <p:spPr>
            <a:xfrm>
              <a:off x="8677614" y="0"/>
              <a:ext cx="8677614" cy="11620953"/>
            </a:xfrm>
            <a:prstGeom prst="rect">
              <a:avLst/>
            </a:prstGeom>
          </p:spPr>
        </p:pic>
        <p:pic>
          <p:nvPicPr>
            <p:cNvPr id="14" name="Picture 14"/>
            <p:cNvPicPr>
              <a:picLocks noChangeAspect="1"/>
            </p:cNvPicPr>
            <p:nvPr/>
          </p:nvPicPr>
          <p:blipFill>
            <a:blip r:embed="rId11"/>
            <a:srcRect l="3329" r="3329"/>
            <a:stretch>
              <a:fillRect/>
            </a:stretch>
          </p:blipFill>
          <p:spPr>
            <a:xfrm>
              <a:off x="17355228" y="0"/>
              <a:ext cx="8677614" cy="11620953"/>
            </a:xfrm>
            <a:prstGeom prst="rect">
              <a:avLst/>
            </a:prstGeom>
          </p:spPr>
        </p:pic>
      </p:grpSp>
      <p:grpSp>
        <p:nvGrpSpPr>
          <p:cNvPr id="15" name="Group 15"/>
          <p:cNvGrpSpPr/>
          <p:nvPr/>
        </p:nvGrpSpPr>
        <p:grpSpPr>
          <a:xfrm>
            <a:off x="5129787" y="2833212"/>
            <a:ext cx="8028427" cy="2573651"/>
            <a:chOff x="0" y="0"/>
            <a:chExt cx="10704569" cy="3431535"/>
          </a:xfrm>
        </p:grpSpPr>
        <p:sp>
          <p:nvSpPr>
            <p:cNvPr id="16" name="AutoShape 16"/>
            <p:cNvSpPr/>
            <p:nvPr/>
          </p:nvSpPr>
          <p:spPr>
            <a:xfrm>
              <a:off x="0" y="0"/>
              <a:ext cx="10704569" cy="3431535"/>
            </a:xfrm>
            <a:prstGeom prst="rect">
              <a:avLst/>
            </a:prstGeom>
            <a:solidFill>
              <a:srgbClr val="FF66C4"/>
            </a:solidFill>
          </p:spPr>
        </p:sp>
        <p:sp>
          <p:nvSpPr>
            <p:cNvPr id="17" name="TextBox 17"/>
            <p:cNvSpPr txBox="1"/>
            <p:nvPr/>
          </p:nvSpPr>
          <p:spPr>
            <a:xfrm>
              <a:off x="846776" y="761995"/>
              <a:ext cx="9011017" cy="690880"/>
            </a:xfrm>
            <a:prstGeom prst="rect">
              <a:avLst/>
            </a:prstGeom>
          </p:spPr>
          <p:txBody>
            <a:bodyPr lIns="0" tIns="0" rIns="0" bIns="0" rtlCol="0" anchor="t">
              <a:spAutoFit/>
            </a:bodyPr>
            <a:lstStyle/>
            <a:p>
              <a:pPr algn="ctr">
                <a:lnSpc>
                  <a:spcPts val="4079"/>
                </a:lnSpc>
              </a:pPr>
              <a:r>
                <a:rPr lang="en-US" sz="3400" spc="170">
                  <a:solidFill>
                    <a:srgbClr val="F8F8EE"/>
                  </a:solidFill>
                  <a:latin typeface="Montserrat Classic Bold"/>
                </a:rPr>
                <a:t>Settings </a:t>
              </a:r>
            </a:p>
          </p:txBody>
        </p:sp>
        <p:sp>
          <p:nvSpPr>
            <p:cNvPr id="18" name="TextBox 18"/>
            <p:cNvSpPr txBox="1"/>
            <p:nvPr/>
          </p:nvSpPr>
          <p:spPr>
            <a:xfrm>
              <a:off x="846776" y="2040250"/>
              <a:ext cx="9011017" cy="575945"/>
            </a:xfrm>
            <a:prstGeom prst="rect">
              <a:avLst/>
            </a:prstGeom>
          </p:spPr>
          <p:txBody>
            <a:bodyPr lIns="0" tIns="0" rIns="0" bIns="0" rtlCol="0" anchor="t">
              <a:spAutoFit/>
            </a:bodyPr>
            <a:lstStyle/>
            <a:p>
              <a:pPr algn="ctr">
                <a:lnSpc>
                  <a:spcPts val="3640"/>
                </a:lnSpc>
              </a:pPr>
              <a:endParaRPr/>
            </a:p>
          </p:txBody>
        </p:sp>
      </p:grpSp>
      <p:sp>
        <p:nvSpPr>
          <p:cNvPr id="19" name="TextBox 19"/>
          <p:cNvSpPr txBox="1"/>
          <p:nvPr/>
        </p:nvSpPr>
        <p:spPr>
          <a:xfrm>
            <a:off x="5129787" y="4081938"/>
            <a:ext cx="8028427" cy="1257300"/>
          </a:xfrm>
          <a:prstGeom prst="rect">
            <a:avLst/>
          </a:prstGeom>
        </p:spPr>
        <p:txBody>
          <a:bodyPr lIns="0" tIns="0" rIns="0" bIns="0" rtlCol="0" anchor="t">
            <a:spAutoFit/>
          </a:bodyPr>
          <a:lstStyle/>
          <a:p>
            <a:pPr algn="ctr">
              <a:lnSpc>
                <a:spcPts val="3359"/>
              </a:lnSpc>
              <a:spcBef>
                <a:spcPct val="0"/>
              </a:spcBef>
            </a:pPr>
            <a:r>
              <a:rPr lang="en-US" sz="2400">
                <a:solidFill>
                  <a:srgbClr val="F8F8EE"/>
                </a:solidFill>
                <a:latin typeface="Montserrat Light"/>
              </a:rPr>
              <a:t>Print, digital and outdoor advertisements (billboards, bus shelters, YouTube, social media, television, mail advertising)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grpSp>
        <p:nvGrpSpPr>
          <p:cNvPr id="2" name="Group 2"/>
          <p:cNvGrpSpPr/>
          <p:nvPr/>
        </p:nvGrpSpPr>
        <p:grpSpPr>
          <a:xfrm>
            <a:off x="-853430" y="-710392"/>
            <a:ext cx="8013517" cy="12334310"/>
            <a:chOff x="0" y="0"/>
            <a:chExt cx="10684690" cy="16445747"/>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3041491" cy="304149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3164569" y="3350943"/>
              <a:ext cx="2730706" cy="271743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959152" y="5284149"/>
              <a:ext cx="2422994" cy="242299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134428" y="12207563"/>
              <a:ext cx="2730706" cy="2717438"/>
            </a:xfrm>
            <a:prstGeom prst="rect">
              <a:avLst/>
            </a:prstGeom>
          </p:spPr>
        </p:pic>
        <p:sp>
          <p:nvSpPr>
            <p:cNvPr id="7" name="AutoShape 7"/>
            <p:cNvSpPr/>
            <p:nvPr/>
          </p:nvSpPr>
          <p:spPr>
            <a:xfrm>
              <a:off x="272017" y="9713316"/>
              <a:ext cx="2958565" cy="822180"/>
            </a:xfrm>
            <a:prstGeom prst="rect">
              <a:avLst/>
            </a:prstGeom>
            <a:solidFill>
              <a:srgbClr val="38B6FF"/>
            </a:solidFill>
          </p:spPr>
        </p:sp>
        <p:sp>
          <p:nvSpPr>
            <p:cNvPr id="8" name="AutoShape 8"/>
            <p:cNvSpPr/>
            <p:nvPr/>
          </p:nvSpPr>
          <p:spPr>
            <a:xfrm rot="5400000">
              <a:off x="8794317" y="1829650"/>
              <a:ext cx="2958565" cy="822180"/>
            </a:xfrm>
            <a:prstGeom prst="rect">
              <a:avLst/>
            </a:prstGeom>
            <a:solidFill>
              <a:srgbClr val="38B6FF"/>
            </a:solidFill>
          </p:spPr>
        </p:sp>
        <p:sp>
          <p:nvSpPr>
            <p:cNvPr id="9" name="AutoShape 9"/>
            <p:cNvSpPr/>
            <p:nvPr/>
          </p:nvSpPr>
          <p:spPr>
            <a:xfrm rot="5400000">
              <a:off x="6711601" y="10416341"/>
              <a:ext cx="2958565" cy="822180"/>
            </a:xfrm>
            <a:prstGeom prst="rect">
              <a:avLst/>
            </a:prstGeom>
            <a:solidFill>
              <a:srgbClr val="38B6FF"/>
            </a:solidFill>
          </p:spPr>
        </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09177" y="13404256"/>
              <a:ext cx="3041491" cy="3041491"/>
            </a:xfrm>
            <a:prstGeom prst="rect">
              <a:avLst/>
            </a:prstGeom>
          </p:spPr>
        </p:pic>
      </p:grpSp>
      <p:grpSp>
        <p:nvGrpSpPr>
          <p:cNvPr id="11" name="Group 11"/>
          <p:cNvGrpSpPr/>
          <p:nvPr/>
        </p:nvGrpSpPr>
        <p:grpSpPr>
          <a:xfrm>
            <a:off x="8290105" y="1112500"/>
            <a:ext cx="8554722" cy="8117840"/>
            <a:chOff x="0" y="0"/>
            <a:chExt cx="11406296" cy="10823786"/>
          </a:xfrm>
        </p:grpSpPr>
        <p:sp>
          <p:nvSpPr>
            <p:cNvPr id="12" name="TextBox 12"/>
            <p:cNvSpPr txBox="1"/>
            <p:nvPr/>
          </p:nvSpPr>
          <p:spPr>
            <a:xfrm>
              <a:off x="1258" y="4212802"/>
              <a:ext cx="11405039" cy="6610985"/>
            </a:xfrm>
            <a:prstGeom prst="rect">
              <a:avLst/>
            </a:prstGeom>
          </p:spPr>
          <p:txBody>
            <a:bodyPr lIns="0" tIns="0" rIns="0" bIns="0" rtlCol="0" anchor="t">
              <a:spAutoFit/>
            </a:bodyPr>
            <a:lstStyle/>
            <a:p>
              <a:pPr algn="l">
                <a:lnSpc>
                  <a:spcPts val="3569"/>
                </a:lnSpc>
              </a:pPr>
              <a:r>
                <a:rPr lang="en-US" sz="2550" spc="51">
                  <a:solidFill>
                    <a:srgbClr val="4B3230"/>
                  </a:solidFill>
                  <a:latin typeface="Montserrat Light"/>
                </a:rPr>
                <a:t>Children means all persons below the age of 14 years</a:t>
              </a:r>
            </a:p>
            <a:p>
              <a:pPr algn="l">
                <a:lnSpc>
                  <a:spcPts val="3569"/>
                </a:lnSpc>
              </a:pPr>
              <a:r>
                <a:rPr lang="en-US" sz="2550" spc="51">
                  <a:solidFill>
                    <a:srgbClr val="4B3230"/>
                  </a:solidFill>
                  <a:latin typeface="Montserrat Light"/>
                </a:rPr>
                <a:t>Young people means all persons who are at least 14 years but under 18 years</a:t>
              </a:r>
            </a:p>
            <a:p>
              <a:pPr algn="l">
                <a:lnSpc>
                  <a:spcPts val="3569"/>
                </a:lnSpc>
              </a:pPr>
              <a:endParaRPr lang="en-US" sz="2550" spc="51">
                <a:solidFill>
                  <a:srgbClr val="4B3230"/>
                </a:solidFill>
                <a:latin typeface="Montserrat Light"/>
              </a:endParaRPr>
            </a:p>
            <a:p>
              <a:pPr algn="l">
                <a:lnSpc>
                  <a:spcPts val="3569"/>
                </a:lnSpc>
              </a:pPr>
              <a:r>
                <a:rPr lang="en-US" sz="2550" spc="51">
                  <a:solidFill>
                    <a:srgbClr val="4B3230"/>
                  </a:solidFill>
                  <a:latin typeface="Montserrat Light"/>
                </a:rPr>
                <a:t>Take note of the principles, rules, guidelines, spirit and intention of the codes</a:t>
              </a:r>
            </a:p>
            <a:p>
              <a:pPr algn="l">
                <a:lnSpc>
                  <a:spcPts val="3569"/>
                </a:lnSpc>
              </a:pPr>
              <a:endParaRPr lang="en-US" sz="2550" spc="51">
                <a:solidFill>
                  <a:srgbClr val="4B3230"/>
                </a:solidFill>
                <a:latin typeface="Montserrat Light"/>
              </a:endParaRPr>
            </a:p>
            <a:p>
              <a:pPr algn="l">
                <a:lnSpc>
                  <a:spcPts val="3569"/>
                </a:lnSpc>
              </a:pPr>
              <a:r>
                <a:rPr lang="en-US" sz="2550" spc="51">
                  <a:solidFill>
                    <a:srgbClr val="4B3230"/>
                  </a:solidFill>
                  <a:latin typeface="Montserrat Light"/>
                </a:rPr>
                <a:t>Best interests of the child shall be a primary consideration </a:t>
              </a:r>
            </a:p>
            <a:p>
              <a:pPr algn="l">
                <a:lnSpc>
                  <a:spcPts val="3569"/>
                </a:lnSpc>
              </a:pPr>
              <a:endParaRPr lang="en-US" sz="2550" spc="51">
                <a:solidFill>
                  <a:srgbClr val="4B3230"/>
                </a:solidFill>
                <a:latin typeface="Montserrat Light"/>
              </a:endParaRPr>
            </a:p>
          </p:txBody>
        </p:sp>
        <p:sp>
          <p:nvSpPr>
            <p:cNvPr id="13" name="TextBox 13"/>
            <p:cNvSpPr txBox="1"/>
            <p:nvPr/>
          </p:nvSpPr>
          <p:spPr>
            <a:xfrm>
              <a:off x="0" y="-9525"/>
              <a:ext cx="11406296" cy="1533525"/>
            </a:xfrm>
            <a:prstGeom prst="rect">
              <a:avLst/>
            </a:prstGeom>
          </p:spPr>
          <p:txBody>
            <a:bodyPr lIns="0" tIns="0" rIns="0" bIns="0" rtlCol="0" anchor="t">
              <a:spAutoFit/>
            </a:bodyPr>
            <a:lstStyle/>
            <a:p>
              <a:pPr algn="l">
                <a:lnSpc>
                  <a:spcPts val="9000"/>
                </a:lnSpc>
              </a:pPr>
              <a:r>
                <a:rPr lang="en-US" sz="7500">
                  <a:solidFill>
                    <a:srgbClr val="FF66C4"/>
                  </a:solidFill>
                  <a:latin typeface="Montserrat Classic Bold"/>
                </a:rPr>
                <a:t>ASA Codes</a:t>
              </a:r>
            </a:p>
          </p:txBody>
        </p:sp>
        <p:sp>
          <p:nvSpPr>
            <p:cNvPr id="14" name="TextBox 14"/>
            <p:cNvSpPr txBox="1"/>
            <p:nvPr/>
          </p:nvSpPr>
          <p:spPr>
            <a:xfrm>
              <a:off x="1258" y="1981200"/>
              <a:ext cx="11405039" cy="1381760"/>
            </a:xfrm>
            <a:prstGeom prst="rect">
              <a:avLst/>
            </a:prstGeom>
          </p:spPr>
          <p:txBody>
            <a:bodyPr lIns="0" tIns="0" rIns="0" bIns="0" rtlCol="0" anchor="t">
              <a:spAutoFit/>
            </a:bodyPr>
            <a:lstStyle/>
            <a:p>
              <a:pPr algn="l">
                <a:lnSpc>
                  <a:spcPts val="4079"/>
                </a:lnSpc>
              </a:pPr>
              <a:r>
                <a:rPr lang="en-US" sz="3400" spc="170">
                  <a:solidFill>
                    <a:srgbClr val="4B3230"/>
                  </a:solidFill>
                  <a:latin typeface="Montserrat Classic Bold"/>
                </a:rPr>
                <a:t>Children and Young People's Code </a:t>
              </a:r>
            </a:p>
            <a:p>
              <a:pPr algn="l">
                <a:lnSpc>
                  <a:spcPts val="4079"/>
                </a:lnSpc>
              </a:pPr>
              <a:r>
                <a:rPr lang="en-US" sz="3400" spc="170">
                  <a:solidFill>
                    <a:srgbClr val="4B3230"/>
                  </a:solidFill>
                  <a:latin typeface="Montserrat Classic Bold"/>
                </a:rPr>
                <a:t>Advertising Standards Code </a:t>
              </a:r>
            </a:p>
          </p:txBody>
        </p:sp>
      </p:grpSp>
      <p:pic>
        <p:nvPicPr>
          <p:cNvPr id="15" name="Picture 15"/>
          <p:cNvPicPr>
            <a:picLocks noChangeAspect="1"/>
          </p:cNvPicPr>
          <p:nvPr/>
        </p:nvPicPr>
        <p:blipFill>
          <a:blip r:embed="rId9"/>
          <a:srcRect/>
          <a:stretch>
            <a:fillRect/>
          </a:stretch>
        </p:blipFill>
        <p:spPr>
          <a:xfrm>
            <a:off x="14926930" y="8546902"/>
            <a:ext cx="2825781" cy="10879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9104" b="39104"/>
          <a:stretch>
            <a:fillRect/>
          </a:stretch>
        </p:blipFill>
        <p:spPr>
          <a:xfrm>
            <a:off x="-442452" y="-363039"/>
            <a:ext cx="19172905" cy="2783479"/>
          </a:xfrm>
          <a:prstGeom prst="rect">
            <a:avLst/>
          </a:prstGeom>
        </p:spPr>
      </p:pic>
      <p:sp>
        <p:nvSpPr>
          <p:cNvPr id="3" name="TextBox 3"/>
          <p:cNvSpPr txBox="1"/>
          <p:nvPr/>
        </p:nvSpPr>
        <p:spPr>
          <a:xfrm>
            <a:off x="7765664" y="2759075"/>
            <a:ext cx="9493636" cy="6330315"/>
          </a:xfrm>
          <a:prstGeom prst="rect">
            <a:avLst/>
          </a:prstGeom>
        </p:spPr>
        <p:txBody>
          <a:bodyPr lIns="0" tIns="0" rIns="0" bIns="0" rtlCol="0" anchor="t">
            <a:spAutoFit/>
          </a:bodyPr>
          <a:lstStyle/>
          <a:p>
            <a:pPr algn="l">
              <a:lnSpc>
                <a:spcPts val="3569"/>
              </a:lnSpc>
            </a:pPr>
            <a:r>
              <a:rPr lang="en-US" sz="2550" spc="51">
                <a:solidFill>
                  <a:srgbClr val="4B3230"/>
                </a:solidFill>
                <a:latin typeface="Montserrat Light"/>
              </a:rPr>
              <a:t>Social responsibility: Advertisements targeted at children or young people must not contain anything that is likely to result in their physical, mental or moral harm and must observe a high standard of social responsibility.</a:t>
            </a:r>
          </a:p>
          <a:p>
            <a:pPr algn="l">
              <a:lnSpc>
                <a:spcPts val="3569"/>
              </a:lnSpc>
            </a:pPr>
            <a:endParaRPr lang="en-US" sz="2550" spc="51">
              <a:solidFill>
                <a:srgbClr val="4B3230"/>
              </a:solidFill>
              <a:latin typeface="Montserrat Light"/>
            </a:endParaRPr>
          </a:p>
          <a:p>
            <a:pPr algn="l">
              <a:lnSpc>
                <a:spcPts val="3569"/>
              </a:lnSpc>
            </a:pPr>
            <a:r>
              <a:rPr lang="en-US" sz="2550" spc="51">
                <a:solidFill>
                  <a:srgbClr val="4B3230"/>
                </a:solidFill>
                <a:latin typeface="Montserrat Light"/>
              </a:rPr>
              <a:t>Truthful presentation: Advertisements must not by implication, omission, ambiguity or exaggerated claim mislead or deceive or be likely to mislead or deceive children or young people, abuse their trust or exploit their lack of knowledge.</a:t>
            </a:r>
          </a:p>
          <a:p>
            <a:pPr algn="l">
              <a:lnSpc>
                <a:spcPts val="3569"/>
              </a:lnSpc>
            </a:pPr>
            <a:endParaRPr lang="en-US" sz="2550" spc="51">
              <a:solidFill>
                <a:srgbClr val="4B3230"/>
              </a:solidFill>
              <a:latin typeface="Montserrat Light"/>
            </a:endParaRPr>
          </a:p>
          <a:p>
            <a:pPr algn="l">
              <a:lnSpc>
                <a:spcPts val="3569"/>
              </a:lnSpc>
            </a:pPr>
            <a:r>
              <a:rPr lang="en-US" sz="2550" spc="51">
                <a:solidFill>
                  <a:srgbClr val="4B3230"/>
                </a:solidFill>
                <a:latin typeface="Montserrat Light"/>
              </a:rPr>
              <a:t>Sponsorship advertising: Occasional food and beverage sponsorship advertising must not target children and a special duty of care must be exercised for young people.  </a:t>
            </a:r>
          </a:p>
        </p:txBody>
      </p:sp>
      <p:grpSp>
        <p:nvGrpSpPr>
          <p:cNvPr id="4" name="Group 4"/>
          <p:cNvGrpSpPr/>
          <p:nvPr/>
        </p:nvGrpSpPr>
        <p:grpSpPr>
          <a:xfrm>
            <a:off x="-649417" y="7463595"/>
            <a:ext cx="5694838" cy="4160323"/>
            <a:chOff x="0" y="0"/>
            <a:chExt cx="7593118" cy="5547098"/>
          </a:xfrm>
        </p:grpSpPr>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862411" y="1308914"/>
              <a:ext cx="2730706" cy="2717438"/>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37160" y="2505607"/>
              <a:ext cx="3041491" cy="3041491"/>
            </a:xfrm>
            <a:prstGeom prst="rect">
              <a:avLst/>
            </a:prstGeom>
          </p:spPr>
        </p:pic>
        <p:sp>
          <p:nvSpPr>
            <p:cNvPr id="7" name="AutoShape 7"/>
            <p:cNvSpPr/>
            <p:nvPr/>
          </p:nvSpPr>
          <p:spPr>
            <a:xfrm>
              <a:off x="0" y="0"/>
              <a:ext cx="2958565" cy="822180"/>
            </a:xfrm>
            <a:prstGeom prst="rect">
              <a:avLst/>
            </a:prstGeom>
            <a:solidFill>
              <a:srgbClr val="38B6FF"/>
            </a:solidFill>
          </p:spPr>
        </p:sp>
      </p:grpSp>
      <p:grpSp>
        <p:nvGrpSpPr>
          <p:cNvPr id="8" name="Group 8"/>
          <p:cNvGrpSpPr/>
          <p:nvPr/>
        </p:nvGrpSpPr>
        <p:grpSpPr>
          <a:xfrm>
            <a:off x="1028700" y="2806700"/>
            <a:ext cx="6131387" cy="6485957"/>
            <a:chOff x="0" y="0"/>
            <a:chExt cx="8175183" cy="8647943"/>
          </a:xfrm>
        </p:grpSpPr>
        <p:sp>
          <p:nvSpPr>
            <p:cNvPr id="9" name="TextBox 9"/>
            <p:cNvSpPr txBox="1"/>
            <p:nvPr/>
          </p:nvSpPr>
          <p:spPr>
            <a:xfrm>
              <a:off x="0" y="6575303"/>
              <a:ext cx="8174327" cy="2072640"/>
            </a:xfrm>
            <a:prstGeom prst="rect">
              <a:avLst/>
            </a:prstGeom>
          </p:spPr>
          <p:txBody>
            <a:bodyPr lIns="0" tIns="0" rIns="0" bIns="0" rtlCol="0" anchor="t">
              <a:spAutoFit/>
            </a:bodyPr>
            <a:lstStyle/>
            <a:p>
              <a:pPr algn="l">
                <a:lnSpc>
                  <a:spcPts val="4079"/>
                </a:lnSpc>
              </a:pPr>
              <a:r>
                <a:rPr lang="en-US" sz="3400" spc="170">
                  <a:solidFill>
                    <a:srgbClr val="4B3230"/>
                  </a:solidFill>
                  <a:latin typeface="Montserrat Classic Bold"/>
                </a:rPr>
                <a:t>Social Responsiblity </a:t>
              </a:r>
            </a:p>
            <a:p>
              <a:pPr algn="l">
                <a:lnSpc>
                  <a:spcPts val="4079"/>
                </a:lnSpc>
              </a:pPr>
              <a:r>
                <a:rPr lang="en-US" sz="3400" spc="170">
                  <a:solidFill>
                    <a:srgbClr val="4B3230"/>
                  </a:solidFill>
                  <a:latin typeface="Montserrat Classic Bold"/>
                </a:rPr>
                <a:t>Truthful Presentation</a:t>
              </a:r>
            </a:p>
            <a:p>
              <a:pPr algn="l">
                <a:lnSpc>
                  <a:spcPts val="4079"/>
                </a:lnSpc>
              </a:pPr>
              <a:r>
                <a:rPr lang="en-US" sz="3400" spc="170">
                  <a:solidFill>
                    <a:srgbClr val="4B3230"/>
                  </a:solidFill>
                  <a:latin typeface="Montserrat Classic Bold"/>
                </a:rPr>
                <a:t>Sponsorship Advertising </a:t>
              </a:r>
            </a:p>
          </p:txBody>
        </p:sp>
        <p:sp>
          <p:nvSpPr>
            <p:cNvPr id="10" name="TextBox 10"/>
            <p:cNvSpPr txBox="1"/>
            <p:nvPr/>
          </p:nvSpPr>
          <p:spPr>
            <a:xfrm>
              <a:off x="0" y="-9525"/>
              <a:ext cx="8175183" cy="6105525"/>
            </a:xfrm>
            <a:prstGeom prst="rect">
              <a:avLst/>
            </a:prstGeom>
          </p:spPr>
          <p:txBody>
            <a:bodyPr lIns="0" tIns="0" rIns="0" bIns="0" rtlCol="0" anchor="t">
              <a:spAutoFit/>
            </a:bodyPr>
            <a:lstStyle/>
            <a:p>
              <a:pPr algn="l">
                <a:lnSpc>
                  <a:spcPts val="9000"/>
                </a:lnSpc>
              </a:pPr>
              <a:r>
                <a:rPr lang="en-US" sz="7500">
                  <a:solidFill>
                    <a:srgbClr val="FF66C4"/>
                  </a:solidFill>
                  <a:latin typeface="Montserrat Classic Bold"/>
                </a:rPr>
                <a:t>Children and Young People's Code </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359628"/>
            <a:ext cx="5915332" cy="9567743"/>
            <a:chOff x="0" y="0"/>
            <a:chExt cx="7887109" cy="12756991"/>
          </a:xfrm>
        </p:grpSpPr>
        <p:sp>
          <p:nvSpPr>
            <p:cNvPr id="3" name="TextBox 3"/>
            <p:cNvSpPr txBox="1"/>
            <p:nvPr/>
          </p:nvSpPr>
          <p:spPr>
            <a:xfrm>
              <a:off x="0" y="7442433"/>
              <a:ext cx="7879033" cy="5314558"/>
            </a:xfrm>
            <a:prstGeom prst="rect">
              <a:avLst/>
            </a:prstGeom>
          </p:spPr>
          <p:txBody>
            <a:bodyPr lIns="0" tIns="0" rIns="0" bIns="0" rtlCol="0" anchor="t">
              <a:spAutoFit/>
            </a:bodyPr>
            <a:lstStyle/>
            <a:p>
              <a:pPr algn="l">
                <a:lnSpc>
                  <a:spcPts val="3511"/>
                </a:lnSpc>
              </a:pPr>
              <a:r>
                <a:rPr lang="en-US" sz="2508" spc="50">
                  <a:solidFill>
                    <a:srgbClr val="4B3230"/>
                  </a:solidFill>
                  <a:latin typeface="Montserrat Light"/>
                </a:rPr>
                <a:t>Food and beverage products which are high in fat, salt or sugar and classified under the Food and Beverage Classification System (FBCS) as being intended for occasional consumption.</a:t>
              </a:r>
            </a:p>
            <a:p>
              <a:pPr algn="l">
                <a:lnSpc>
                  <a:spcPts val="3511"/>
                </a:lnSpc>
              </a:pPr>
              <a:endParaRPr lang="en-US" sz="2508" spc="50">
                <a:solidFill>
                  <a:srgbClr val="4B3230"/>
                </a:solidFill>
                <a:latin typeface="Montserrat Light"/>
              </a:endParaRPr>
            </a:p>
            <a:p>
              <a:pPr algn="l">
                <a:lnSpc>
                  <a:spcPts val="3511"/>
                </a:lnSpc>
              </a:pPr>
              <a:r>
                <a:rPr lang="en-US" sz="2508" spc="50">
                  <a:solidFill>
                    <a:srgbClr val="4B3230"/>
                  </a:solidFill>
                  <a:latin typeface="Montserrat Light"/>
                </a:rPr>
                <a:t>Separate criteria for schools and early childhood centres</a:t>
              </a:r>
            </a:p>
          </p:txBody>
        </p:sp>
        <p:sp>
          <p:nvSpPr>
            <p:cNvPr id="4" name="TextBox 4"/>
            <p:cNvSpPr txBox="1"/>
            <p:nvPr/>
          </p:nvSpPr>
          <p:spPr>
            <a:xfrm>
              <a:off x="0" y="5654475"/>
              <a:ext cx="7886283" cy="1342595"/>
            </a:xfrm>
            <a:prstGeom prst="rect">
              <a:avLst/>
            </a:prstGeom>
          </p:spPr>
          <p:txBody>
            <a:bodyPr lIns="0" tIns="0" rIns="0" bIns="0" rtlCol="0" anchor="t">
              <a:spAutoFit/>
            </a:bodyPr>
            <a:lstStyle/>
            <a:p>
              <a:pPr algn="l">
                <a:lnSpc>
                  <a:spcPts val="3936"/>
                </a:lnSpc>
              </a:pPr>
              <a:r>
                <a:rPr lang="en-US" sz="3280" spc="164">
                  <a:solidFill>
                    <a:srgbClr val="4B3230"/>
                  </a:solidFill>
                  <a:latin typeface="Montserrat Classic Bold"/>
                </a:rPr>
                <a:t>Occasional Food and Beverage Products </a:t>
              </a:r>
            </a:p>
          </p:txBody>
        </p:sp>
        <p:sp>
          <p:nvSpPr>
            <p:cNvPr id="5" name="TextBox 5"/>
            <p:cNvSpPr txBox="1"/>
            <p:nvPr/>
          </p:nvSpPr>
          <p:spPr>
            <a:xfrm>
              <a:off x="0" y="0"/>
              <a:ext cx="7887109" cy="5201587"/>
            </a:xfrm>
            <a:prstGeom prst="rect">
              <a:avLst/>
            </a:prstGeom>
          </p:spPr>
          <p:txBody>
            <a:bodyPr lIns="0" tIns="0" rIns="0" bIns="0" rtlCol="0" anchor="t">
              <a:spAutoFit/>
            </a:bodyPr>
            <a:lstStyle/>
            <a:p>
              <a:pPr algn="l">
                <a:lnSpc>
                  <a:spcPts val="7680"/>
                </a:lnSpc>
              </a:pPr>
              <a:r>
                <a:rPr lang="en-US" sz="6400">
                  <a:solidFill>
                    <a:srgbClr val="FF66C4"/>
                  </a:solidFill>
                  <a:latin typeface="Montserrat Classic Bold"/>
                </a:rPr>
                <a:t>Food and Beverage Classification System </a:t>
              </a:r>
            </a:p>
          </p:txBody>
        </p:sp>
      </p:grpSp>
      <p:sp>
        <p:nvSpPr>
          <p:cNvPr id="6" name="AutoShape 6"/>
          <p:cNvSpPr/>
          <p:nvPr/>
        </p:nvSpPr>
        <p:spPr>
          <a:xfrm>
            <a:off x="8252952" y="-594207"/>
            <a:ext cx="10723966" cy="11618298"/>
          </a:xfrm>
          <a:prstGeom prst="rect">
            <a:avLst/>
          </a:prstGeom>
          <a:solidFill>
            <a:srgbClr val="38B6FF"/>
          </a:solidFill>
        </p:spPr>
      </p:sp>
      <p:grpSp>
        <p:nvGrpSpPr>
          <p:cNvPr id="7" name="Group 7"/>
          <p:cNvGrpSpPr/>
          <p:nvPr/>
        </p:nvGrpSpPr>
        <p:grpSpPr>
          <a:xfrm>
            <a:off x="9144000" y="7845453"/>
            <a:ext cx="3641968" cy="3178637"/>
            <a:chOff x="0" y="0"/>
            <a:chExt cx="4855957" cy="4238183"/>
          </a:xfrm>
        </p:grpSpPr>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125251" y="0"/>
              <a:ext cx="2730706" cy="2717438"/>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1196692"/>
              <a:ext cx="3041491" cy="3041491"/>
            </a:xfrm>
            <a:prstGeom prst="rect">
              <a:avLst/>
            </a:prstGeom>
          </p:spPr>
        </p:pic>
      </p:grpSp>
      <p:sp>
        <p:nvSpPr>
          <p:cNvPr id="10" name="AutoShape 10"/>
          <p:cNvSpPr/>
          <p:nvPr/>
        </p:nvSpPr>
        <p:spPr>
          <a:xfrm>
            <a:off x="16757994" y="720383"/>
            <a:ext cx="2218924" cy="616635"/>
          </a:xfrm>
          <a:prstGeom prst="rect">
            <a:avLst/>
          </a:prstGeom>
          <a:solidFill>
            <a:srgbClr val="F8F8EE"/>
          </a:solidFill>
        </p:spPr>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504850" y="-1140559"/>
            <a:ext cx="2281118" cy="2281118"/>
          </a:xfrm>
          <a:prstGeom prst="rect">
            <a:avLst/>
          </a:prstGeom>
        </p:spPr>
      </p:pic>
      <p:sp>
        <p:nvSpPr>
          <p:cNvPr id="12" name="AutoShape 12"/>
          <p:cNvSpPr/>
          <p:nvPr/>
        </p:nvSpPr>
        <p:spPr>
          <a:xfrm rot="5400000">
            <a:off x="15340215" y="9978683"/>
            <a:ext cx="2218924" cy="616635"/>
          </a:xfrm>
          <a:prstGeom prst="rect">
            <a:avLst/>
          </a:prstGeom>
          <a:solidFill>
            <a:srgbClr val="F8F8EE"/>
          </a:solidFill>
        </p:spPr>
      </p:sp>
      <p:pic>
        <p:nvPicPr>
          <p:cNvPr id="13" name="Picture 13"/>
          <p:cNvPicPr>
            <a:picLocks noChangeAspect="1"/>
          </p:cNvPicPr>
          <p:nvPr/>
        </p:nvPicPr>
        <p:blipFill>
          <a:blip r:embed="rId7"/>
          <a:srcRect/>
          <a:stretch>
            <a:fillRect/>
          </a:stretch>
        </p:blipFill>
        <p:spPr>
          <a:xfrm>
            <a:off x="8950715" y="2886306"/>
            <a:ext cx="8723456" cy="451438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sp>
        <p:nvSpPr>
          <p:cNvPr id="2" name="AutoShape 2"/>
          <p:cNvSpPr/>
          <p:nvPr/>
        </p:nvSpPr>
        <p:spPr>
          <a:xfrm>
            <a:off x="-649417" y="6574595"/>
            <a:ext cx="2218924" cy="616635"/>
          </a:xfrm>
          <a:prstGeom prst="rect">
            <a:avLst/>
          </a:prstGeom>
          <a:solidFill>
            <a:srgbClr val="38B6FF"/>
          </a:solidFill>
        </p:spPr>
      </p:sp>
      <p:grpSp>
        <p:nvGrpSpPr>
          <p:cNvPr id="3" name="Group 3"/>
          <p:cNvGrpSpPr/>
          <p:nvPr/>
        </p:nvGrpSpPr>
        <p:grpSpPr>
          <a:xfrm>
            <a:off x="1403453" y="8445281"/>
            <a:ext cx="3641968" cy="3178637"/>
            <a:chOff x="0" y="0"/>
            <a:chExt cx="4855957" cy="4238183"/>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125251" y="0"/>
              <a:ext cx="2730706" cy="2717438"/>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1196692"/>
              <a:ext cx="3041491" cy="3041491"/>
            </a:xfrm>
            <a:prstGeom prst="rect">
              <a:avLst/>
            </a:prstGeom>
          </p:spPr>
        </p:pic>
      </p:grpSp>
      <p:grpSp>
        <p:nvGrpSpPr>
          <p:cNvPr id="6" name="Group 6"/>
          <p:cNvGrpSpPr/>
          <p:nvPr/>
        </p:nvGrpSpPr>
        <p:grpSpPr>
          <a:xfrm>
            <a:off x="1028700" y="789618"/>
            <a:ext cx="6131387" cy="3159827"/>
            <a:chOff x="0" y="0"/>
            <a:chExt cx="8175183" cy="4213103"/>
          </a:xfrm>
        </p:grpSpPr>
        <p:sp>
          <p:nvSpPr>
            <p:cNvPr id="7" name="TextBox 7"/>
            <p:cNvSpPr txBox="1"/>
            <p:nvPr/>
          </p:nvSpPr>
          <p:spPr>
            <a:xfrm>
              <a:off x="0" y="3527303"/>
              <a:ext cx="8174327" cy="685800"/>
            </a:xfrm>
            <a:prstGeom prst="rect">
              <a:avLst/>
            </a:prstGeom>
          </p:spPr>
          <p:txBody>
            <a:bodyPr lIns="0" tIns="0" rIns="0" bIns="0" rtlCol="0" anchor="t">
              <a:spAutoFit/>
            </a:bodyPr>
            <a:lstStyle/>
            <a:p>
              <a:pPr algn="l">
                <a:lnSpc>
                  <a:spcPts val="4079"/>
                </a:lnSpc>
              </a:pPr>
              <a:endParaRPr/>
            </a:p>
          </p:txBody>
        </p:sp>
        <p:sp>
          <p:nvSpPr>
            <p:cNvPr id="8" name="TextBox 8"/>
            <p:cNvSpPr txBox="1"/>
            <p:nvPr/>
          </p:nvSpPr>
          <p:spPr>
            <a:xfrm>
              <a:off x="0" y="-9525"/>
              <a:ext cx="8175183" cy="3057525"/>
            </a:xfrm>
            <a:prstGeom prst="rect">
              <a:avLst/>
            </a:prstGeom>
          </p:spPr>
          <p:txBody>
            <a:bodyPr lIns="0" tIns="0" rIns="0" bIns="0" rtlCol="0" anchor="t">
              <a:spAutoFit/>
            </a:bodyPr>
            <a:lstStyle/>
            <a:p>
              <a:pPr algn="l">
                <a:lnSpc>
                  <a:spcPts val="9000"/>
                </a:lnSpc>
              </a:pPr>
              <a:r>
                <a:rPr lang="en-US" sz="7500">
                  <a:solidFill>
                    <a:srgbClr val="FF66C4"/>
                  </a:solidFill>
                  <a:latin typeface="Montserrat Classic Bold"/>
                </a:rPr>
                <a:t>Definition of targeting </a:t>
              </a:r>
            </a:p>
          </p:txBody>
        </p:sp>
      </p:grpSp>
      <p:grpSp>
        <p:nvGrpSpPr>
          <p:cNvPr id="9" name="Group 9"/>
          <p:cNvGrpSpPr/>
          <p:nvPr/>
        </p:nvGrpSpPr>
        <p:grpSpPr>
          <a:xfrm>
            <a:off x="8080226" y="1028700"/>
            <a:ext cx="9179074" cy="7227974"/>
            <a:chOff x="0" y="0"/>
            <a:chExt cx="12238766" cy="9637299"/>
          </a:xfrm>
        </p:grpSpPr>
        <p:sp>
          <p:nvSpPr>
            <p:cNvPr id="10" name="TextBox 10"/>
            <p:cNvSpPr txBox="1"/>
            <p:nvPr/>
          </p:nvSpPr>
          <p:spPr>
            <a:xfrm>
              <a:off x="0" y="908853"/>
              <a:ext cx="12238766" cy="1808692"/>
            </a:xfrm>
            <a:prstGeom prst="rect">
              <a:avLst/>
            </a:prstGeom>
          </p:spPr>
          <p:txBody>
            <a:bodyPr lIns="0" tIns="0" rIns="0" bIns="0" rtlCol="0" anchor="t">
              <a:spAutoFit/>
            </a:bodyPr>
            <a:lstStyle/>
            <a:p>
              <a:pPr algn="l">
                <a:lnSpc>
                  <a:spcPts val="3640"/>
                </a:lnSpc>
              </a:pPr>
              <a:r>
                <a:rPr lang="en-US" sz="2600" spc="52">
                  <a:solidFill>
                    <a:srgbClr val="4B3230"/>
                  </a:solidFill>
                  <a:latin typeface="Montserrat Light"/>
                </a:rPr>
                <a:t>Nature and intended purpose of the product or service being promoted is principally or generally appealing to children or young people</a:t>
              </a:r>
            </a:p>
          </p:txBody>
        </p:sp>
        <p:sp>
          <p:nvSpPr>
            <p:cNvPr id="11" name="TextBox 11"/>
            <p:cNvSpPr txBox="1"/>
            <p:nvPr/>
          </p:nvSpPr>
          <p:spPr>
            <a:xfrm>
              <a:off x="26894" y="-9525"/>
              <a:ext cx="12211872" cy="619125"/>
            </a:xfrm>
            <a:prstGeom prst="rect">
              <a:avLst/>
            </a:prstGeom>
          </p:spPr>
          <p:txBody>
            <a:bodyPr lIns="0" tIns="0" rIns="0" bIns="0" rtlCol="0" anchor="t">
              <a:spAutoFit/>
            </a:bodyPr>
            <a:lstStyle/>
            <a:p>
              <a:pPr algn="l">
                <a:lnSpc>
                  <a:spcPts val="3600"/>
                </a:lnSpc>
              </a:pPr>
              <a:r>
                <a:rPr lang="en-US" sz="3000" spc="210">
                  <a:solidFill>
                    <a:srgbClr val="FF66C4"/>
                  </a:solidFill>
                  <a:latin typeface="Montserrat Classic"/>
                </a:rPr>
                <a:t>PRODUCT </a:t>
              </a:r>
            </a:p>
          </p:txBody>
        </p:sp>
        <p:sp>
          <p:nvSpPr>
            <p:cNvPr id="12" name="TextBox 12"/>
            <p:cNvSpPr txBox="1"/>
            <p:nvPr/>
          </p:nvSpPr>
          <p:spPr>
            <a:xfrm>
              <a:off x="0" y="4350796"/>
              <a:ext cx="12238766" cy="1808692"/>
            </a:xfrm>
            <a:prstGeom prst="rect">
              <a:avLst/>
            </a:prstGeom>
          </p:spPr>
          <p:txBody>
            <a:bodyPr lIns="0" tIns="0" rIns="0" bIns="0" rtlCol="0" anchor="t">
              <a:spAutoFit/>
            </a:bodyPr>
            <a:lstStyle/>
            <a:p>
              <a:pPr algn="l">
                <a:lnSpc>
                  <a:spcPts val="3640"/>
                </a:lnSpc>
              </a:pPr>
              <a:r>
                <a:rPr lang="en-US" sz="2600" spc="52">
                  <a:solidFill>
                    <a:srgbClr val="4B3230"/>
                  </a:solidFill>
                  <a:latin typeface="Montserrat Light"/>
                </a:rPr>
                <a:t>Presentation of the advertisement content (e.g. theme, images, colours, wording, music and language used) is appealing to children or young people</a:t>
              </a:r>
            </a:p>
          </p:txBody>
        </p:sp>
        <p:sp>
          <p:nvSpPr>
            <p:cNvPr id="13" name="TextBox 13"/>
            <p:cNvSpPr txBox="1"/>
            <p:nvPr/>
          </p:nvSpPr>
          <p:spPr>
            <a:xfrm>
              <a:off x="26894" y="3432418"/>
              <a:ext cx="12211872" cy="619125"/>
            </a:xfrm>
            <a:prstGeom prst="rect">
              <a:avLst/>
            </a:prstGeom>
          </p:spPr>
          <p:txBody>
            <a:bodyPr lIns="0" tIns="0" rIns="0" bIns="0" rtlCol="0" anchor="t">
              <a:spAutoFit/>
            </a:bodyPr>
            <a:lstStyle/>
            <a:p>
              <a:pPr algn="l">
                <a:lnSpc>
                  <a:spcPts val="3600"/>
                </a:lnSpc>
              </a:pPr>
              <a:r>
                <a:rPr lang="en-US" sz="3000" spc="210">
                  <a:solidFill>
                    <a:srgbClr val="FF66C4"/>
                  </a:solidFill>
                  <a:latin typeface="Montserrat Classic"/>
                </a:rPr>
                <a:t>PRESENTATION</a:t>
              </a:r>
            </a:p>
          </p:txBody>
        </p:sp>
        <p:sp>
          <p:nvSpPr>
            <p:cNvPr id="14" name="TextBox 14"/>
            <p:cNvSpPr txBox="1"/>
            <p:nvPr/>
          </p:nvSpPr>
          <p:spPr>
            <a:xfrm>
              <a:off x="0" y="7828607"/>
              <a:ext cx="12238766" cy="1808692"/>
            </a:xfrm>
            <a:prstGeom prst="rect">
              <a:avLst/>
            </a:prstGeom>
          </p:spPr>
          <p:txBody>
            <a:bodyPr lIns="0" tIns="0" rIns="0" bIns="0" rtlCol="0" anchor="t">
              <a:spAutoFit/>
            </a:bodyPr>
            <a:lstStyle/>
            <a:p>
              <a:pPr algn="l">
                <a:lnSpc>
                  <a:spcPts val="3640"/>
                </a:lnSpc>
              </a:pPr>
              <a:r>
                <a:rPr lang="en-US" sz="2600" spc="52">
                  <a:solidFill>
                    <a:srgbClr val="4B3230"/>
                  </a:solidFill>
                  <a:latin typeface="Montserrat Light"/>
                </a:rPr>
                <a:t>Expected average audience at the time or place the advertisement appears includes a significant proportion of children or young people</a:t>
              </a:r>
            </a:p>
          </p:txBody>
        </p:sp>
        <p:sp>
          <p:nvSpPr>
            <p:cNvPr id="15" name="TextBox 15"/>
            <p:cNvSpPr txBox="1"/>
            <p:nvPr/>
          </p:nvSpPr>
          <p:spPr>
            <a:xfrm>
              <a:off x="26894" y="6910229"/>
              <a:ext cx="12211872" cy="619125"/>
            </a:xfrm>
            <a:prstGeom prst="rect">
              <a:avLst/>
            </a:prstGeom>
          </p:spPr>
          <p:txBody>
            <a:bodyPr lIns="0" tIns="0" rIns="0" bIns="0" rtlCol="0" anchor="t">
              <a:spAutoFit/>
            </a:bodyPr>
            <a:lstStyle/>
            <a:p>
              <a:pPr algn="l">
                <a:lnSpc>
                  <a:spcPts val="3600"/>
                </a:lnSpc>
              </a:pPr>
              <a:r>
                <a:rPr lang="en-US" sz="3000" spc="210">
                  <a:solidFill>
                    <a:srgbClr val="FF66C4"/>
                  </a:solidFill>
                  <a:latin typeface="Montserrat Classic"/>
                </a:rPr>
                <a:t>AUDIENCE</a:t>
              </a:r>
            </a:p>
          </p:txBody>
        </p:sp>
      </p:grpSp>
      <p:pic>
        <p:nvPicPr>
          <p:cNvPr id="16" name="Picture 16"/>
          <p:cNvPicPr>
            <a:picLocks noChangeAspect="1"/>
          </p:cNvPicPr>
          <p:nvPr/>
        </p:nvPicPr>
        <p:blipFill>
          <a:blip r:embed="rId7"/>
          <a:srcRect/>
          <a:stretch>
            <a:fillRect/>
          </a:stretch>
        </p:blipFill>
        <p:spPr>
          <a:xfrm>
            <a:off x="14830648" y="8714337"/>
            <a:ext cx="2825781" cy="108792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Document" ma:contentTypeID="0x01010041DCDF17350A8B4BA32E515683A614690042C130BB1E7AA44DBD025821B5D9E01B" ma:contentTypeVersion="3" ma:contentTypeDescription="" ma:contentTypeScope="" ma:versionID="cb235318afcf0dcd92cf7ca23806b067">
  <xsd:schema xmlns:xsd="http://www.w3.org/2001/XMLSchema" xmlns:xs="http://www.w3.org/2001/XMLSchema" xmlns:p="http://schemas.microsoft.com/office/2006/metadata/properties" xmlns:ns2="cb9ad48c-3ba6-46eb-803e-a1c2904a470b" xmlns:ns3="http://schemas.microsoft.com/sharepoint/v4" targetNamespace="http://schemas.microsoft.com/office/2006/metadata/properties" ma:root="true" ma:fieldsID="19a024fd1c0b50aff6a635b70e6cb625" ns2:_="" ns3:_="">
    <xsd:import namespace="cb9ad48c-3ba6-46eb-803e-a1c2904a470b"/>
    <xsd:import namespace="http://schemas.microsoft.com/sharepoint/v4"/>
    <xsd:element name="properties">
      <xsd:complexType>
        <xsd:sequence>
          <xsd:element name="documentManagement">
            <xsd:complexType>
              <xsd:all>
                <xsd:element ref="ns2:DocumentType" minOccurs="0"/>
                <xsd:element ref="ns2:Confidentiality" minOccurs="0"/>
                <xsd:element ref="ns2:Narrative"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9ad48c-3ba6-46eb-803e-a1c2904a470b" elementFormDefault="qualified">
    <xsd:import namespace="http://schemas.microsoft.com/office/2006/documentManagement/types"/>
    <xsd:import namespace="http://schemas.microsoft.com/office/infopath/2007/PartnerControls"/>
    <xsd:element name="DocumentType" ma:index="8" nillable="true" ma:displayName="DocumentType" ma:default="NOT SET" ma:internalName="DocumentType">
      <xsd:simpleType>
        <xsd:restriction base="dms:Text">
          <xsd:maxLength value="255"/>
        </xsd:restriction>
      </xsd:simpleType>
    </xsd:element>
    <xsd:element name="Confidentiality" ma:index="9" nillable="true" ma:displayName="Confidentiality" ma:default="Open" ma:format="Dropdown" ma:internalName="Confidentiality">
      <xsd:simpleType>
        <xsd:restriction base="dms:Choice">
          <xsd:enumeration value="Open"/>
          <xsd:enumeration value="Patient Sensitive"/>
          <xsd:enumeration value="Patient Identifiable"/>
          <xsd:enumeration value="Commercially Sensitive"/>
        </xsd:restriction>
      </xsd:simpleType>
    </xsd:element>
    <xsd:element name="Narrative" ma:index="10" nillable="true" ma:displayName="Narrative" ma:internalName="Narrativ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arrative xmlns="cb9ad48c-3ba6-46eb-803e-a1c2904a470b" xsi:nil="true"/>
    <DocumentType xmlns="cb9ad48c-3ba6-46eb-803e-a1c2904a470b">NOT SET</DocumentType>
    <IconOverlay xmlns="http://schemas.microsoft.com/sharepoint/v4" xsi:nil="true"/>
    <Confidentiality xmlns="cb9ad48c-3ba6-46eb-803e-a1c2904a470b">Open</Confidentiality>
  </documentManagement>
</p:properties>
</file>

<file path=customXml/itemProps1.xml><?xml version="1.0" encoding="utf-8"?>
<ds:datastoreItem xmlns:ds="http://schemas.openxmlformats.org/officeDocument/2006/customXml" ds:itemID="{33DD7672-1526-4A47-8757-46AE73DDDBDD}"/>
</file>

<file path=customXml/itemProps2.xml><?xml version="1.0" encoding="utf-8"?>
<ds:datastoreItem xmlns:ds="http://schemas.openxmlformats.org/officeDocument/2006/customXml" ds:itemID="{2D90EF04-E9C6-47DC-8BD7-FFA7FE6F6FA4}"/>
</file>

<file path=customXml/itemProps3.xml><?xml version="1.0" encoding="utf-8"?>
<ds:datastoreItem xmlns:ds="http://schemas.openxmlformats.org/officeDocument/2006/customXml" ds:itemID="{F48B7134-0475-43F1-9DC5-50F7ACAA90D1}"/>
</file>

<file path=docProps/app.xml><?xml version="1.0" encoding="utf-8"?>
<Properties xmlns="http://schemas.openxmlformats.org/officeDocument/2006/extended-properties" xmlns:vt="http://schemas.openxmlformats.org/officeDocument/2006/docPropsVTypes">
  <TotalTime>0</TotalTime>
  <Words>1715</Words>
  <Application>Microsoft Office PowerPoint</Application>
  <PresentationFormat>Custom</PresentationFormat>
  <Paragraphs>196</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Montserrat Classic</vt:lpstr>
      <vt:lpstr>Montserrat Light</vt:lpstr>
      <vt:lpstr>Montserrat Classic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Training Package PPT</dc:title>
  <dc:creator>Angela Culpin (ADHB)</dc:creator>
  <cp:lastModifiedBy>Angela Culpin (ADHB)</cp:lastModifiedBy>
  <cp:revision>1</cp:revision>
  <dcterms:created xsi:type="dcterms:W3CDTF">2006-08-16T00:00:00Z</dcterms:created>
  <dcterms:modified xsi:type="dcterms:W3CDTF">2021-01-12T00:17:51Z</dcterms:modified>
  <dc:identifier>DAEGlnTLe8w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0x01010041DCDF17350A8B4BA32E515683A614690042C130BB1E7AA44DBD025821B5D9E01B</vt:lpwstr>
  </property>
  <property fmtid="{D5CDD505-2E9C-101B-9397-08002B2CF9AE}" pid="3" name="Activity">
    <vt:lpwstr>Small Projects</vt:lpwstr>
  </property>
  <property fmtid="{D5CDD505-2E9C-101B-9397-08002B2CF9AE}" pid="4" name="Functions">
    <vt:lpwstr>Healthy Auckland Together</vt:lpwstr>
  </property>
</Properties>
</file>